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73" r:id="rId4"/>
    <p:sldId id="276" r:id="rId5"/>
    <p:sldId id="277" r:id="rId6"/>
    <p:sldId id="278" r:id="rId7"/>
    <p:sldId id="274" r:id="rId8"/>
    <p:sldId id="268" r:id="rId9"/>
    <p:sldId id="269" r:id="rId10"/>
    <p:sldId id="270" r:id="rId11"/>
    <p:sldId id="271" r:id="rId12"/>
    <p:sldId id="272" r:id="rId13"/>
    <p:sldId id="279" r:id="rId14"/>
    <p:sldId id="280" r:id="rId15"/>
    <p:sldId id="281" r:id="rId16"/>
    <p:sldId id="282" r:id="rId17"/>
    <p:sldId id="283" r:id="rId18"/>
    <p:sldId id="28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ED78C-7C7F-456B-A745-0EFB7E3006B7}" type="datetimeFigureOut">
              <a:rPr lang="de-DE" smtClean="0"/>
              <a:t>17.09.2018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3322D-9170-450C-AB45-F60DDB642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7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1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2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8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534F-A254-4342-BF40-C401B162A7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52B5-B2C9-4565-9C1C-465E35D6D4C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2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On the origins of the state: stationary bandits and taxation in eastern Congo (Raúl Sánchez de la Sierra, 2017)</a:t>
            </a:r>
          </a:p>
        </p:txBody>
      </p:sp>
    </p:spTree>
    <p:extLst>
      <p:ext uri="{BB962C8B-B14F-4D97-AF65-F5344CB8AC3E}">
        <p14:creationId xmlns:p14="http://schemas.microsoft.com/office/powerpoint/2010/main" val="3207236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Setting: macroeconomic environment</a:t>
            </a: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C4DCEFD9-1F9B-4B7E-B33B-BCF87BEF74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91" y="1520825"/>
            <a:ext cx="5578001" cy="4351338"/>
          </a:xfr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EDB658F-B371-4824-99BA-1BC9A2F3A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992" y="1520825"/>
            <a:ext cx="57294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3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Setting: microeconomic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number of municipalities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52EC9E5-09F0-4CDA-8F34-3255E2AD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312" y="2285181"/>
            <a:ext cx="4477375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3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Setting: microeconomic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output is easy to observe (coltan), armed actors often establish a monopoly of violence  at the mining site</a:t>
            </a:r>
          </a:p>
          <a:p>
            <a:r>
              <a:rPr lang="en-US" dirty="0"/>
              <a:t>When output is difficult to observe and tax armed actors focus on taxing economic activity at the support village where miners spend their income</a:t>
            </a:r>
          </a:p>
        </p:txBody>
      </p:sp>
    </p:spTree>
    <p:extLst>
      <p:ext uri="{BB962C8B-B14F-4D97-AF65-F5344CB8AC3E}">
        <p14:creationId xmlns:p14="http://schemas.microsoft.com/office/powerpoint/2010/main" val="391449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origins of taxation, stationary bandits, and protection?</a:t>
            </a:r>
          </a:p>
          <a:p>
            <a:r>
              <a:rPr lang="en-US" dirty="0"/>
              <a:t>Coltan shock induces armed actors to create stable taxation systems in coltan mines</a:t>
            </a:r>
          </a:p>
          <a:p>
            <a:r>
              <a:rPr lang="en-US" dirty="0"/>
              <a:t>Stationary bandits are twice more likely to emerge during the coltan shock in coltan sites than in the rest of sites</a:t>
            </a:r>
          </a:p>
          <a:p>
            <a:r>
              <a:rPr lang="en-US" dirty="0"/>
              <a:t>World price of coltan leads to the emergence of the essential functions of the state on the extensive margin</a:t>
            </a:r>
          </a:p>
          <a:p>
            <a:r>
              <a:rPr lang="en-US" dirty="0"/>
              <a:t>Rise in the price of gold leads to a significant extensive margin effect at the support villages </a:t>
            </a:r>
            <a:r>
              <a:rPr lang="en-US" dirty="0">
                <a:sym typeface="Wingdings" panose="05000000000000000000" pitchFamily="2" charset="2"/>
              </a:rPr>
              <a:t> difficult to tax gold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3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coltan output accesses global markets through airplanes</a:t>
            </a:r>
          </a:p>
          <a:p>
            <a:r>
              <a:rPr lang="en-US" dirty="0"/>
              <a:t>Effect of the coltan price shock is concentrated in mines whose support village is closest to airport</a:t>
            </a:r>
          </a:p>
          <a:p>
            <a:r>
              <a:rPr lang="en-US" dirty="0"/>
              <a:t>The gold price shock leads to extensive margin effects at the support village, where the population spends their income</a:t>
            </a:r>
          </a:p>
        </p:txBody>
      </p:sp>
    </p:spTree>
    <p:extLst>
      <p:ext uri="{BB962C8B-B14F-4D97-AF65-F5344CB8AC3E}">
        <p14:creationId xmlns:p14="http://schemas.microsoft.com/office/powerpoint/2010/main" val="76768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Extensive margin effect of the coltan shock is driven by regional militia, external groups and the emergence of village militia</a:t>
            </a:r>
          </a:p>
          <a:p>
            <a:r>
              <a:rPr lang="en-US" dirty="0"/>
              <a:t>Gold shock changes the composition of stationary bandits </a:t>
            </a:r>
            <a:r>
              <a:rPr lang="en-US" dirty="0">
                <a:sym typeface="Wingdings" panose="05000000000000000000" pitchFamily="2" charset="2"/>
              </a:rPr>
              <a:t> village militia and the Congolese army are more likely to control gold mines</a:t>
            </a:r>
          </a:p>
          <a:p>
            <a:r>
              <a:rPr lang="en-US" dirty="0">
                <a:sym typeface="Wingdings" panose="05000000000000000000" pitchFamily="2" charset="2"/>
              </a:rPr>
              <a:t>The strongest armed actors (regional militia, external groups, and the army) sort into coltan mines during the coltan shock and gold villages during the gold shock</a:t>
            </a:r>
          </a:p>
          <a:p>
            <a:r>
              <a:rPr lang="en-US" dirty="0">
                <a:sym typeface="Wingdings" panose="05000000000000000000" pitchFamily="2" charset="2"/>
              </a:rPr>
              <a:t>Village militia take the least profitable of the mine/village 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1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Stationary bandits raise head tax (60% of years), toll taxes and market taxes (40% of years)</a:t>
            </a:r>
          </a:p>
          <a:p>
            <a:r>
              <a:rPr lang="en-US" dirty="0"/>
              <a:t>Half of the stationary bandits manage the village fiscal administration and the legal administration of the village</a:t>
            </a:r>
          </a:p>
          <a:p>
            <a:r>
              <a:rPr lang="en-US" dirty="0"/>
              <a:t>Stationary bandits regulate traffic of persons 42% of the time</a:t>
            </a:r>
          </a:p>
          <a:p>
            <a:r>
              <a:rPr lang="en-US" dirty="0"/>
              <a:t>In 30% of the years stationary bandits are perceived as legitimate, face no opposition in 81% of the years</a:t>
            </a:r>
          </a:p>
          <a:p>
            <a:r>
              <a:rPr lang="en-US" dirty="0"/>
              <a:t>Provide security in 45% of the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51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 shock induces stationary bandits to collect more taxes and develop a fiscal and legal system</a:t>
            </a:r>
          </a:p>
          <a:p>
            <a:r>
              <a:rPr lang="en-US" dirty="0"/>
              <a:t>The coltan shock fails to produce this effect at the mines, indicating that the monopolies of violence created to tax coltan output involve minimal administrative capacity</a:t>
            </a:r>
          </a:p>
        </p:txBody>
      </p:sp>
    </p:spTree>
    <p:extLst>
      <p:ext uri="{BB962C8B-B14F-4D97-AF65-F5344CB8AC3E}">
        <p14:creationId xmlns:p14="http://schemas.microsoft.com/office/powerpoint/2010/main" val="435406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Stationary bandits increase the total surplus</a:t>
            </a:r>
          </a:p>
          <a:p>
            <a:r>
              <a:rPr lang="en-US" dirty="0"/>
              <a:t>The welfare of the houses increases most when the village is controlled by militia</a:t>
            </a:r>
          </a:p>
          <a:p>
            <a:r>
              <a:rPr lang="en-US" dirty="0"/>
              <a:t>External stationary bandits are associated with larger surplus, but the population does not benefit</a:t>
            </a:r>
          </a:p>
          <a:p>
            <a:r>
              <a:rPr lang="en-US" dirty="0"/>
              <a:t>Under a local militia the increase in household income is significantly larger under a local militia than with any other stationary bandit, and than without any stationary bandit</a:t>
            </a:r>
          </a:p>
        </p:txBody>
      </p:sp>
    </p:spTree>
    <p:extLst>
      <p:ext uri="{BB962C8B-B14F-4D97-AF65-F5344CB8AC3E}">
        <p14:creationId xmlns:p14="http://schemas.microsoft.com/office/powerpoint/2010/main" val="3614531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the functions of the state emerge?</a:t>
            </a:r>
          </a:p>
          <a:p>
            <a:endParaRPr lang="en-US" dirty="0"/>
          </a:p>
          <a:p>
            <a:r>
              <a:rPr lang="en-US" dirty="0"/>
              <a:t>Stationary bandits in eastern Congo and taxation</a:t>
            </a:r>
          </a:p>
          <a:p>
            <a:endParaRPr lang="en-US" dirty="0"/>
          </a:p>
          <a:p>
            <a:r>
              <a:rPr lang="en-US" dirty="0"/>
              <a:t>Armed actors often establish a monopoly of violence, tax, and protect if there is a stable surplus they can expropriate</a:t>
            </a:r>
          </a:p>
          <a:p>
            <a:r>
              <a:rPr lang="en-US" dirty="0"/>
              <a:t>When it is profitable, armed actors may create a fiscal administration to combat tax evasion, sophisticating their taxation practices, and creating a legal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96928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Raúl Sánchez de la Sierra tries to explain the emergence and trajectories of the essential functions of the state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 gathers data about armed actors in eastern Congo and compares the changes in behavior if there is a demand shock for coltan / gold have</a:t>
            </a:r>
          </a:p>
          <a:p>
            <a:endParaRPr lang="en-US" dirty="0"/>
          </a:p>
          <a:p>
            <a:r>
              <a:rPr lang="en-US" dirty="0"/>
              <a:t>Armed actors respond differently on demand shocks for coltan and gold</a:t>
            </a:r>
          </a:p>
        </p:txBody>
      </p:sp>
    </p:spTree>
    <p:extLst>
      <p:ext uri="{BB962C8B-B14F-4D97-AF65-F5344CB8AC3E}">
        <p14:creationId xmlns:p14="http://schemas.microsoft.com/office/powerpoint/2010/main" val="288808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states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Essential functions of the state (Tilly, 1985):</a:t>
            </a:r>
          </a:p>
          <a:p>
            <a:pPr>
              <a:lnSpc>
                <a:spcPct val="100000"/>
              </a:lnSpc>
            </a:pPr>
            <a:r>
              <a:rPr lang="en-US" dirty="0"/>
              <a:t>Eliminate external rivals and oppressing internal opponents (monopoly of violence)</a:t>
            </a:r>
          </a:p>
          <a:p>
            <a:pPr>
              <a:lnSpc>
                <a:spcPct val="150000"/>
              </a:lnSpc>
            </a:pPr>
            <a:r>
              <a:rPr lang="en-US" dirty="0"/>
              <a:t>Repressing threats to the property of the governed (protection)</a:t>
            </a:r>
          </a:p>
          <a:p>
            <a:pPr>
              <a:lnSpc>
                <a:spcPct val="150000"/>
              </a:lnSpc>
            </a:pPr>
            <a:r>
              <a:rPr lang="en-US" dirty="0"/>
              <a:t>Design means to finance these activities (taxation)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7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states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Archeological evidence suggests that states emerged when one group used coercion to extract taxes from a population</a:t>
            </a:r>
          </a:p>
          <a:p>
            <a:pPr>
              <a:lnSpc>
                <a:spcPct val="100000"/>
              </a:lnSpc>
            </a:pPr>
            <a:r>
              <a:rPr lang="en-US" dirty="0"/>
              <a:t>Two typical European states: English and French state</a:t>
            </a:r>
          </a:p>
          <a:p>
            <a:pPr>
              <a:lnSpc>
                <a:spcPct val="100000"/>
              </a:lnSpc>
            </a:pPr>
            <a:r>
              <a:rPr lang="en-US" dirty="0"/>
              <a:t>English state: revenues from international trade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taxes through customs, minimal administration required</a:t>
            </a:r>
          </a:p>
          <a:p>
            <a:pPr>
              <a:lnSpc>
                <a:spcPct val="100000"/>
              </a:lnSpc>
            </a:pPr>
            <a:r>
              <a:rPr lang="en-US" dirty="0"/>
              <a:t>French state: revenues from small-scale transactions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monitoring, rural fairs, tolls,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2390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Stationary bandits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Armed actors who are able to sustain a monopoly of violence in a given territory</a:t>
            </a:r>
          </a:p>
          <a:p>
            <a:pPr>
              <a:lnSpc>
                <a:spcPct val="100000"/>
              </a:lnSpc>
            </a:pPr>
            <a:r>
              <a:rPr lang="en-US" dirty="0"/>
              <a:t> They commit to taxation to design the means to finance war making and state making</a:t>
            </a:r>
          </a:p>
          <a:p>
            <a:pPr>
              <a:lnSpc>
                <a:spcPct val="100000"/>
              </a:lnSpc>
            </a:pPr>
            <a:r>
              <a:rPr lang="en-US" dirty="0"/>
              <a:t>Offer protection in order to provide incentives to invest and trade, since they benefit from it through taxation</a:t>
            </a:r>
          </a:p>
        </p:txBody>
      </p:sp>
    </p:spTree>
    <p:extLst>
      <p:ext uri="{BB962C8B-B14F-4D97-AF65-F5344CB8AC3E}">
        <p14:creationId xmlns:p14="http://schemas.microsoft.com/office/powerpoint/2010/main" val="106077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Stationary bandits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Categorization of stationary bandits:</a:t>
            </a:r>
          </a:p>
          <a:p>
            <a:pPr>
              <a:lnSpc>
                <a:spcPct val="100000"/>
              </a:lnSpc>
            </a:pPr>
            <a:r>
              <a:rPr lang="en-US" dirty="0"/>
              <a:t>Village militia and regional militia, that emerge in the village from popular processes</a:t>
            </a:r>
          </a:p>
          <a:p>
            <a:pPr>
              <a:lnSpc>
                <a:spcPct val="100000"/>
              </a:lnSpc>
            </a:pPr>
            <a:r>
              <a:rPr lang="en-US" dirty="0"/>
              <a:t>External organizations, which are not from the area</a:t>
            </a:r>
          </a:p>
          <a:p>
            <a:pPr>
              <a:lnSpc>
                <a:spcPct val="100000"/>
              </a:lnSpc>
            </a:pPr>
            <a:r>
              <a:rPr lang="en-US" dirty="0"/>
              <a:t>Congolese army (basically external but represent interests of the population)</a:t>
            </a:r>
          </a:p>
        </p:txBody>
      </p:sp>
    </p:spTree>
    <p:extLst>
      <p:ext uri="{BB962C8B-B14F-4D97-AF65-F5344CB8AC3E}">
        <p14:creationId xmlns:p14="http://schemas.microsoft.com/office/powerpoint/2010/main" val="148507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246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Monopolies of violence are more likely to form at production sites when the price output is higher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Monopolies of violence are more likely to form in the locations where households use their wealth when wealth in circulation is higher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Monopolies of violence at production sites whose output is easy to tax </a:t>
            </a:r>
            <a:r>
              <a:rPr lang="en-US" dirty="0" err="1"/>
              <a:t>tax</a:t>
            </a:r>
            <a:r>
              <a:rPr lang="en-US" dirty="0"/>
              <a:t> output and have a minimal administration. Monopolies of violence in locations where households invest their wealth tax returns on investment and develop an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higher is the weight in her objective function that the monopoly of violence places on the population's payoff, the more likely the population benefits on net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Setting: macroeconomic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covers the Second Congo War (1998-2003) and the “post-conflict” period (2003-2013)</a:t>
            </a:r>
          </a:p>
          <a:p>
            <a:r>
              <a:rPr lang="en-US" dirty="0"/>
              <a:t>Congolese state struggles to regain control over the eastern provinces</a:t>
            </a:r>
          </a:p>
          <a:p>
            <a:r>
              <a:rPr lang="en-US" dirty="0"/>
              <a:t>In 2015, more than 70 armed groups operated in the east, controlling up to 95% of the territory in some districts</a:t>
            </a:r>
          </a:p>
          <a:p>
            <a:r>
              <a:rPr lang="en-US" dirty="0"/>
              <a:t>Armed groups discovered the profitability of organizing coercion along the mineral trade</a:t>
            </a:r>
          </a:p>
        </p:txBody>
      </p:sp>
    </p:spTree>
    <p:extLst>
      <p:ext uri="{BB962C8B-B14F-4D97-AF65-F5344CB8AC3E}">
        <p14:creationId xmlns:p14="http://schemas.microsoft.com/office/powerpoint/2010/main" val="175006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Setting: macroeconomic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 looks at demand shocks for two minerals</a:t>
            </a:r>
          </a:p>
          <a:p>
            <a:r>
              <a:rPr lang="en-US" dirty="0"/>
              <a:t>Distinguished by the value to weight: coltan ↔ gold</a:t>
            </a:r>
          </a:p>
          <a:p>
            <a:r>
              <a:rPr lang="en-US" dirty="0"/>
              <a:t>Coltan mines: bags up to 75kg, carried to support village, shipped by plane to global markets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Coltan output is easy to tax</a:t>
            </a:r>
            <a:endParaRPr lang="en-US" dirty="0"/>
          </a:p>
          <a:p>
            <a:r>
              <a:rPr lang="en-US" dirty="0"/>
              <a:t>Gold mines: small amounts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Miners can conceal gold to evade output tax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9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Breitbild</PresentationFormat>
  <Paragraphs>87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On the origins of the state: stationary bandits and taxation in eastern Congo (Raúl Sánchez de la Sierra, 2017)</vt:lpstr>
      <vt:lpstr>Summary</vt:lpstr>
      <vt:lpstr>What do states do?</vt:lpstr>
      <vt:lpstr>What do states do?</vt:lpstr>
      <vt:lpstr>Stationary bandits</vt:lpstr>
      <vt:lpstr>Stationary bandits</vt:lpstr>
      <vt:lpstr>Implications</vt:lpstr>
      <vt:lpstr>Setting: macroeconomic environment</vt:lpstr>
      <vt:lpstr>Setting: macroeconomic environment</vt:lpstr>
      <vt:lpstr>Setting: macroeconomic environment</vt:lpstr>
      <vt:lpstr>Setting: microeconomic environment</vt:lpstr>
      <vt:lpstr>Setting: microeconomic environment</vt:lpstr>
      <vt:lpstr>Results</vt:lpstr>
      <vt:lpstr>Results</vt:lpstr>
      <vt:lpstr>Results</vt:lpstr>
      <vt:lpstr>Results</vt:lpstr>
      <vt:lpstr>Results</vt:lpstr>
      <vt:lpstr>Results</vt:lpstr>
      <vt:lpstr>Recap</vt:lpstr>
    </vt:vector>
  </TitlesOfParts>
  <Company>FRB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Ralf Meisenzahl</dc:creator>
  <cp:lastModifiedBy>Felix Hammel</cp:lastModifiedBy>
  <cp:revision>47</cp:revision>
  <dcterms:created xsi:type="dcterms:W3CDTF">2016-11-04T11:50:04Z</dcterms:created>
  <dcterms:modified xsi:type="dcterms:W3CDTF">2018-09-18T01:09:14Z</dcterms:modified>
</cp:coreProperties>
</file>