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2"/>
  </p:notesMasterIdLst>
  <p:sldIdLst>
    <p:sldId id="256" r:id="rId2"/>
    <p:sldId id="270" r:id="rId3"/>
    <p:sldId id="257" r:id="rId4"/>
    <p:sldId id="266" r:id="rId5"/>
    <p:sldId id="258" r:id="rId6"/>
    <p:sldId id="259" r:id="rId7"/>
    <p:sldId id="268" r:id="rId8"/>
    <p:sldId id="260" r:id="rId9"/>
    <p:sldId id="269" r:id="rId10"/>
    <p:sldId id="267" r:id="rId11"/>
    <p:sldId id="274" r:id="rId12"/>
    <p:sldId id="275" r:id="rId13"/>
    <p:sldId id="276" r:id="rId14"/>
    <p:sldId id="273" r:id="rId15"/>
    <p:sldId id="272" r:id="rId16"/>
    <p:sldId id="278" r:id="rId17"/>
    <p:sldId id="281" r:id="rId18"/>
    <p:sldId id="282" r:id="rId19"/>
    <p:sldId id="283" r:id="rId20"/>
    <p:sldId id="279" r:id="rId21"/>
    <p:sldId id="280" r:id="rId22"/>
    <p:sldId id="284" r:id="rId23"/>
    <p:sldId id="285" r:id="rId24"/>
    <p:sldId id="286" r:id="rId25"/>
    <p:sldId id="287" r:id="rId26"/>
    <p:sldId id="289" r:id="rId27"/>
    <p:sldId id="265" r:id="rId28"/>
    <p:sldId id="290" r:id="rId29"/>
    <p:sldId id="264" r:id="rId30"/>
    <p:sldId id="291" r:id="rId3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09" autoAdjust="0"/>
    <p:restoredTop sz="76893" autoAdjust="0"/>
  </p:normalViewPr>
  <p:slideViewPr>
    <p:cSldViewPr snapToGrid="0">
      <p:cViewPr varScale="1">
        <p:scale>
          <a:sx n="53" d="100"/>
          <a:sy n="53" d="100"/>
        </p:scale>
        <p:origin x="984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C76DAC-0E92-4827-8CB6-C1080458D1D6}" type="datetimeFigureOut">
              <a:rPr lang="de-DE" smtClean="0"/>
              <a:t>20.09.2018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2ACE70-C3E6-4F21-B608-106F4035CF6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753658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i="1" dirty="0"/>
              <a:t>Situation: </a:t>
            </a:r>
            <a:r>
              <a:rPr lang="de-DE" i="1" dirty="0" err="1"/>
              <a:t>Understand</a:t>
            </a:r>
            <a:r>
              <a:rPr lang="de-DE" i="1" dirty="0"/>
              <a:t> </a:t>
            </a:r>
            <a:r>
              <a:rPr lang="de-DE" i="1" dirty="0" err="1"/>
              <a:t>the</a:t>
            </a:r>
            <a:r>
              <a:rPr lang="de-DE" i="1" dirty="0"/>
              <a:t> </a:t>
            </a:r>
            <a:r>
              <a:rPr lang="de-DE" i="1" dirty="0" err="1"/>
              <a:t>connection</a:t>
            </a:r>
            <a:r>
              <a:rPr lang="de-DE" i="1" dirty="0"/>
              <a:t> </a:t>
            </a:r>
            <a:r>
              <a:rPr lang="de-DE" i="1" dirty="0" err="1"/>
              <a:t>between</a:t>
            </a:r>
            <a:r>
              <a:rPr lang="de-DE" i="1" dirty="0"/>
              <a:t> </a:t>
            </a:r>
            <a:r>
              <a:rPr lang="de-DE" i="1" dirty="0" err="1"/>
              <a:t>institutions</a:t>
            </a:r>
            <a:r>
              <a:rPr lang="de-DE" i="1" dirty="0"/>
              <a:t> and </a:t>
            </a:r>
            <a:r>
              <a:rPr lang="de-DE" i="1" dirty="0" err="1"/>
              <a:t>development</a:t>
            </a:r>
            <a:endParaRPr lang="de-DE" i="1" dirty="0"/>
          </a:p>
          <a:p>
            <a:r>
              <a:rPr lang="de-DE" i="1" dirty="0" err="1"/>
              <a:t>Complication</a:t>
            </a:r>
            <a:r>
              <a:rPr lang="de-DE" i="1" dirty="0"/>
              <a:t>: so </a:t>
            </a:r>
            <a:r>
              <a:rPr lang="de-DE" i="1" dirty="0" err="1"/>
              <a:t>far</a:t>
            </a:r>
            <a:r>
              <a:rPr lang="de-DE" i="1" dirty="0"/>
              <a:t> </a:t>
            </a:r>
            <a:r>
              <a:rPr lang="de-DE" i="1" dirty="0" err="1"/>
              <a:t>closer</a:t>
            </a:r>
            <a:r>
              <a:rPr lang="de-DE" i="1" dirty="0"/>
              <a:t> </a:t>
            </a:r>
            <a:r>
              <a:rPr lang="de-DE" i="1" dirty="0" err="1"/>
              <a:t>look</a:t>
            </a:r>
            <a:r>
              <a:rPr lang="de-DE" i="1" dirty="0"/>
              <a:t> at a </a:t>
            </a:r>
            <a:r>
              <a:rPr lang="de-DE" i="1" dirty="0" err="1"/>
              <a:t>most</a:t>
            </a:r>
            <a:r>
              <a:rPr lang="de-DE" i="1" dirty="0"/>
              <a:t> relevant </a:t>
            </a:r>
            <a:r>
              <a:rPr lang="de-DE" i="1" dirty="0" err="1"/>
              <a:t>institution</a:t>
            </a:r>
            <a:r>
              <a:rPr lang="de-DE" i="1" dirty="0"/>
              <a:t>: The Law</a:t>
            </a:r>
          </a:p>
          <a:p>
            <a:r>
              <a:rPr lang="de-DE" i="1" dirty="0"/>
              <a:t>Question: </a:t>
            </a:r>
            <a:r>
              <a:rPr lang="de-DE" i="1" dirty="0" err="1"/>
              <a:t>When</a:t>
            </a:r>
            <a:r>
              <a:rPr lang="de-DE" i="1" dirty="0"/>
              <a:t> do </a:t>
            </a:r>
            <a:r>
              <a:rPr lang="de-DE" i="1" dirty="0" err="1"/>
              <a:t>we</a:t>
            </a:r>
            <a:r>
              <a:rPr lang="de-DE" i="1" dirty="0"/>
              <a:t> </a:t>
            </a:r>
            <a:r>
              <a:rPr lang="de-DE" i="1" dirty="0" err="1"/>
              <a:t>change</a:t>
            </a:r>
            <a:r>
              <a:rPr lang="de-DE" i="1" dirty="0"/>
              <a:t> </a:t>
            </a:r>
            <a:r>
              <a:rPr lang="de-DE" i="1" dirty="0" err="1"/>
              <a:t>that</a:t>
            </a:r>
            <a:r>
              <a:rPr lang="de-DE" i="1" dirty="0"/>
              <a:t>?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2ACE70-C3E6-4F21-B608-106F4035CF61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3905949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2ACE70-C3E6-4F21-B608-106F4035CF61}" type="slidenum">
              <a:rPr lang="de-DE" smtClean="0"/>
              <a:t>14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8735846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err="1"/>
              <a:t>Glorious</a:t>
            </a:r>
            <a:r>
              <a:rPr lang="de-DE" dirty="0"/>
              <a:t> Revolution: English </a:t>
            </a:r>
            <a:r>
              <a:rPr lang="de-DE" dirty="0" err="1"/>
              <a:t>judeges</a:t>
            </a:r>
            <a:r>
              <a:rPr lang="de-DE" dirty="0"/>
              <a:t> </a:t>
            </a:r>
            <a:r>
              <a:rPr lang="de-DE" dirty="0" err="1"/>
              <a:t>gained</a:t>
            </a:r>
            <a:r>
              <a:rPr lang="de-DE" dirty="0"/>
              <a:t> </a:t>
            </a:r>
            <a:r>
              <a:rPr lang="de-DE" dirty="0" err="1"/>
              <a:t>independence</a:t>
            </a:r>
            <a:r>
              <a:rPr lang="de-DE" dirty="0"/>
              <a:t> </a:t>
            </a:r>
            <a:r>
              <a:rPr lang="de-DE" dirty="0" err="1"/>
              <a:t>from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crown</a:t>
            </a:r>
            <a:r>
              <a:rPr lang="de-DE" dirty="0"/>
              <a:t> (</a:t>
            </a:r>
            <a:r>
              <a:rPr lang="de-DE" dirty="0" err="1"/>
              <a:t>lifetime</a:t>
            </a:r>
            <a:r>
              <a:rPr lang="de-DE" dirty="0"/>
              <a:t> </a:t>
            </a:r>
            <a:r>
              <a:rPr lang="de-DE" dirty="0" err="1"/>
              <a:t>appointments</a:t>
            </a:r>
            <a:r>
              <a:rPr lang="de-DE" dirty="0"/>
              <a:t> (1701) </a:t>
            </a:r>
            <a:r>
              <a:rPr lang="de-DE" dirty="0" err="1"/>
              <a:t>winning</a:t>
            </a:r>
            <a:r>
              <a:rPr lang="de-DE" dirty="0"/>
              <a:t> </a:t>
            </a:r>
            <a:r>
              <a:rPr lang="de-DE" dirty="0" err="1"/>
              <a:t>side</a:t>
            </a:r>
            <a:r>
              <a:rPr lang="de-DE" dirty="0"/>
              <a:t> – </a:t>
            </a:r>
            <a:r>
              <a:rPr lang="de-DE" dirty="0" err="1"/>
              <a:t>respect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private </a:t>
            </a:r>
            <a:r>
              <a:rPr lang="de-DE" dirty="0" err="1"/>
              <a:t>property</a:t>
            </a:r>
            <a:r>
              <a:rPr lang="de-DE" dirty="0"/>
              <a:t> in English </a:t>
            </a:r>
            <a:r>
              <a:rPr lang="de-DE" dirty="0" err="1"/>
              <a:t>law</a:t>
            </a:r>
            <a:r>
              <a:rPr lang="de-DE" dirty="0"/>
              <a:t>, </a:t>
            </a:r>
            <a:r>
              <a:rPr lang="de-DE" dirty="0" err="1"/>
              <a:t>especially</a:t>
            </a:r>
            <a:r>
              <a:rPr lang="de-DE" dirty="0"/>
              <a:t> </a:t>
            </a:r>
            <a:r>
              <a:rPr lang="de-DE" dirty="0" err="1"/>
              <a:t>against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crown</a:t>
            </a:r>
            <a:endParaRPr lang="de-DE" dirty="0"/>
          </a:p>
          <a:p>
            <a:r>
              <a:rPr lang="de-DE" dirty="0"/>
              <a:t>French Revolution: French </a:t>
            </a:r>
            <a:r>
              <a:rPr lang="de-DE" dirty="0" err="1"/>
              <a:t>judeges</a:t>
            </a:r>
            <a:r>
              <a:rPr lang="de-DE" dirty="0"/>
              <a:t> </a:t>
            </a:r>
            <a:r>
              <a:rPr lang="de-DE" dirty="0" err="1"/>
              <a:t>were</a:t>
            </a:r>
            <a:r>
              <a:rPr lang="de-DE" dirty="0"/>
              <a:t> on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loosing</a:t>
            </a:r>
            <a:r>
              <a:rPr lang="de-DE" dirty="0"/>
              <a:t> </a:t>
            </a:r>
            <a:r>
              <a:rPr lang="de-DE" dirty="0" err="1"/>
              <a:t>side</a:t>
            </a:r>
            <a:r>
              <a:rPr lang="de-DE" dirty="0"/>
              <a:t>. </a:t>
            </a:r>
            <a:r>
              <a:rPr lang="de-DE" dirty="0" err="1"/>
              <a:t>Largly</a:t>
            </a:r>
            <a:r>
              <a:rPr lang="de-DE" dirty="0"/>
              <a:t> </a:t>
            </a:r>
            <a:r>
              <a:rPr lang="de-DE" dirty="0" err="1"/>
              <a:t>monarchist</a:t>
            </a:r>
            <a:r>
              <a:rPr lang="de-DE" dirty="0"/>
              <a:t>. </a:t>
            </a:r>
            <a:r>
              <a:rPr lang="de-DE" dirty="0" err="1"/>
              <a:t>Revolutionist</a:t>
            </a:r>
            <a:r>
              <a:rPr lang="de-DE" dirty="0"/>
              <a:t> </a:t>
            </a:r>
            <a:r>
              <a:rPr lang="de-DE" dirty="0" err="1"/>
              <a:t>deprived</a:t>
            </a:r>
            <a:r>
              <a:rPr lang="de-DE" dirty="0"/>
              <a:t> </a:t>
            </a:r>
            <a:r>
              <a:rPr lang="de-DE" dirty="0" err="1"/>
              <a:t>judges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independence</a:t>
            </a:r>
            <a:r>
              <a:rPr lang="de-DE" dirty="0"/>
              <a:t> and </a:t>
            </a:r>
            <a:r>
              <a:rPr lang="de-DE" dirty="0" err="1"/>
              <a:t>law</a:t>
            </a:r>
            <a:r>
              <a:rPr lang="de-DE" dirty="0"/>
              <a:t> </a:t>
            </a:r>
            <a:r>
              <a:rPr lang="de-DE" dirty="0" err="1"/>
              <a:t>making</a:t>
            </a:r>
            <a:r>
              <a:rPr lang="de-DE" dirty="0"/>
              <a:t> power. Montesquieu – </a:t>
            </a:r>
            <a:r>
              <a:rPr lang="de-DE" dirty="0" err="1"/>
              <a:t>separation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powers</a:t>
            </a:r>
            <a:r>
              <a:rPr lang="de-DE" dirty="0"/>
              <a:t> – </a:t>
            </a:r>
            <a:r>
              <a:rPr lang="de-DE" dirty="0" err="1"/>
              <a:t>only</a:t>
            </a:r>
            <a:r>
              <a:rPr lang="de-DE" dirty="0"/>
              <a:t> source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law</a:t>
            </a:r>
            <a:r>
              <a:rPr lang="de-DE" dirty="0"/>
              <a:t>: </a:t>
            </a:r>
            <a:r>
              <a:rPr lang="de-DE" dirty="0" err="1"/>
              <a:t>legislation</a:t>
            </a:r>
            <a:endParaRPr lang="de-DE" dirty="0"/>
          </a:p>
          <a:p>
            <a:endParaRPr lang="de-DE" dirty="0"/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2ACE70-C3E6-4F21-B608-106F4035CF61}" type="slidenum">
              <a:rPr lang="de-DE" smtClean="0"/>
              <a:t>17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7601246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Common </a:t>
            </a:r>
            <a:r>
              <a:rPr lang="de-DE" dirty="0" err="1"/>
              <a:t>law</a:t>
            </a:r>
            <a:r>
              <a:rPr lang="de-DE" dirty="0"/>
              <a:t>: </a:t>
            </a:r>
            <a:r>
              <a:rPr lang="de-DE" dirty="0" err="1"/>
              <a:t>Judicial</a:t>
            </a:r>
            <a:r>
              <a:rPr lang="de-DE" dirty="0"/>
              <a:t> </a:t>
            </a:r>
            <a:r>
              <a:rPr lang="de-DE" dirty="0" err="1"/>
              <a:t>resolution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private </a:t>
            </a:r>
            <a:r>
              <a:rPr lang="de-DE" dirty="0" err="1"/>
              <a:t>disputes</a:t>
            </a:r>
            <a:endParaRPr lang="de-DE" dirty="0"/>
          </a:p>
          <a:p>
            <a:r>
              <a:rPr lang="de-DE" dirty="0"/>
              <a:t>Legislation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Civil</a:t>
            </a:r>
            <a:r>
              <a:rPr lang="de-DE" dirty="0"/>
              <a:t> </a:t>
            </a:r>
            <a:r>
              <a:rPr lang="de-DE" dirty="0" err="1"/>
              <a:t>law</a:t>
            </a:r>
            <a:r>
              <a:rPr lang="de-DE" dirty="0"/>
              <a:t>: A </a:t>
            </a:r>
            <a:r>
              <a:rPr lang="de-DE" dirty="0" err="1"/>
              <a:t>solution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social </a:t>
            </a:r>
            <a:r>
              <a:rPr lang="de-DE" dirty="0" err="1"/>
              <a:t>problems</a:t>
            </a:r>
            <a:endParaRPr lang="de-DE" dirty="0"/>
          </a:p>
          <a:p>
            <a:endParaRPr lang="de-DE" dirty="0"/>
          </a:p>
          <a:p>
            <a:r>
              <a:rPr lang="de-DE" dirty="0" err="1"/>
              <a:t>Greater</a:t>
            </a:r>
            <a:r>
              <a:rPr lang="de-DE" dirty="0"/>
              <a:t> </a:t>
            </a:r>
            <a:r>
              <a:rPr lang="de-DE" dirty="0" err="1"/>
              <a:t>respect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jurisprudence</a:t>
            </a:r>
            <a:r>
              <a:rPr lang="de-DE" dirty="0"/>
              <a:t> </a:t>
            </a:r>
            <a:r>
              <a:rPr lang="de-DE" dirty="0" err="1"/>
              <a:t>as</a:t>
            </a:r>
            <a:r>
              <a:rPr lang="de-DE" dirty="0"/>
              <a:t> a source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law</a:t>
            </a:r>
            <a:r>
              <a:rPr lang="de-DE" dirty="0"/>
              <a:t> in </a:t>
            </a:r>
            <a:r>
              <a:rPr lang="de-DE" dirty="0" err="1"/>
              <a:t>common</a:t>
            </a:r>
            <a:r>
              <a:rPr lang="de-DE" dirty="0"/>
              <a:t> </a:t>
            </a:r>
            <a:r>
              <a:rPr lang="de-DE" dirty="0" err="1"/>
              <a:t>law</a:t>
            </a:r>
            <a:r>
              <a:rPr lang="de-DE" dirty="0"/>
              <a:t> countries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2ACE70-C3E6-4F21-B608-106F4035CF61}" type="slidenum">
              <a:rPr lang="de-DE" smtClean="0"/>
              <a:t>18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7123970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Countries </a:t>
            </a:r>
            <a:r>
              <a:rPr lang="de-DE" dirty="0" err="1"/>
              <a:t>improve</a:t>
            </a:r>
            <a:r>
              <a:rPr lang="de-DE" dirty="0"/>
              <a:t> </a:t>
            </a:r>
            <a:r>
              <a:rPr lang="de-DE" dirty="0" err="1"/>
              <a:t>their</a:t>
            </a:r>
            <a:r>
              <a:rPr lang="de-DE" dirty="0"/>
              <a:t> </a:t>
            </a:r>
            <a:r>
              <a:rPr lang="de-DE" dirty="0" err="1"/>
              <a:t>laws</a:t>
            </a:r>
            <a:r>
              <a:rPr lang="de-DE" dirty="0"/>
              <a:t> </a:t>
            </a:r>
            <a:r>
              <a:rPr lang="de-DE" dirty="0" err="1"/>
              <a:t>as</a:t>
            </a:r>
            <a:r>
              <a:rPr lang="de-DE" dirty="0"/>
              <a:t> </a:t>
            </a:r>
            <a:r>
              <a:rPr lang="de-DE" dirty="0" err="1"/>
              <a:t>their</a:t>
            </a:r>
            <a:r>
              <a:rPr lang="de-DE" dirty="0"/>
              <a:t> </a:t>
            </a:r>
            <a:r>
              <a:rPr lang="de-DE" dirty="0" err="1"/>
              <a:t>financial</a:t>
            </a:r>
            <a:r>
              <a:rPr lang="de-DE" dirty="0"/>
              <a:t> </a:t>
            </a:r>
            <a:r>
              <a:rPr lang="de-DE" dirty="0" err="1"/>
              <a:t>market</a:t>
            </a:r>
            <a:r>
              <a:rPr lang="de-DE" dirty="0"/>
              <a:t> </a:t>
            </a:r>
            <a:r>
              <a:rPr lang="de-DE" dirty="0" err="1"/>
              <a:t>develop</a:t>
            </a:r>
            <a:r>
              <a:rPr lang="de-DE" dirty="0"/>
              <a:t>, </a:t>
            </a:r>
            <a:r>
              <a:rPr lang="de-DE" dirty="0" err="1"/>
              <a:t>perhaps</a:t>
            </a:r>
            <a:r>
              <a:rPr lang="de-DE" dirty="0"/>
              <a:t> </a:t>
            </a:r>
            <a:r>
              <a:rPr lang="de-DE" dirty="0" err="1"/>
              <a:t>under</a:t>
            </a:r>
            <a:r>
              <a:rPr lang="de-DE" dirty="0"/>
              <a:t> </a:t>
            </a:r>
            <a:r>
              <a:rPr lang="de-DE" dirty="0" err="1"/>
              <a:t>political</a:t>
            </a:r>
            <a:r>
              <a:rPr lang="de-DE" dirty="0"/>
              <a:t> </a:t>
            </a:r>
            <a:r>
              <a:rPr lang="de-DE" dirty="0" err="1"/>
              <a:t>pressure</a:t>
            </a:r>
            <a:r>
              <a:rPr lang="de-DE" dirty="0"/>
              <a:t> form </a:t>
            </a:r>
            <a:r>
              <a:rPr lang="de-DE" dirty="0" err="1"/>
              <a:t>investors</a:t>
            </a:r>
            <a:endParaRPr lang="de-DE" dirty="0"/>
          </a:p>
          <a:p>
            <a:endParaRPr lang="de-DE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 err="1"/>
              <a:t>Greenstone</a:t>
            </a:r>
            <a:r>
              <a:rPr lang="de-DE" dirty="0"/>
              <a:t> et al. (2006) </a:t>
            </a:r>
            <a:r>
              <a:rPr lang="de-DE" dirty="0" err="1"/>
              <a:t>Weakend</a:t>
            </a:r>
            <a:r>
              <a:rPr lang="de-DE" dirty="0"/>
              <a:t> </a:t>
            </a:r>
            <a:r>
              <a:rPr lang="de-DE" dirty="0" err="1"/>
              <a:t>this</a:t>
            </a:r>
            <a:r>
              <a:rPr lang="de-DE" dirty="0"/>
              <a:t> </a:t>
            </a:r>
            <a:r>
              <a:rPr lang="de-DE" dirty="0" err="1"/>
              <a:t>critism</a:t>
            </a:r>
            <a:r>
              <a:rPr lang="de-DE" dirty="0"/>
              <a:t> </a:t>
            </a:r>
            <a:r>
              <a:rPr lang="de-DE" dirty="0" err="1"/>
              <a:t>by</a:t>
            </a:r>
            <a:r>
              <a:rPr lang="de-DE" dirty="0"/>
              <a:t> </a:t>
            </a:r>
            <a:r>
              <a:rPr lang="de-DE" dirty="0" err="1"/>
              <a:t>analysing</a:t>
            </a:r>
            <a:r>
              <a:rPr lang="de-DE" dirty="0"/>
              <a:t> </a:t>
            </a:r>
            <a:r>
              <a:rPr lang="de-DE" dirty="0" err="1"/>
              <a:t>changes</a:t>
            </a:r>
            <a:r>
              <a:rPr lang="de-DE" dirty="0"/>
              <a:t> in </a:t>
            </a:r>
            <a:r>
              <a:rPr lang="de-DE" dirty="0" err="1"/>
              <a:t>financial</a:t>
            </a:r>
            <a:r>
              <a:rPr lang="de-DE" dirty="0"/>
              <a:t> </a:t>
            </a:r>
            <a:r>
              <a:rPr lang="de-DE" dirty="0" err="1"/>
              <a:t>development</a:t>
            </a:r>
            <a:r>
              <a:rPr lang="de-DE" dirty="0"/>
              <a:t> in </a:t>
            </a:r>
            <a:r>
              <a:rPr lang="de-DE" dirty="0" err="1"/>
              <a:t>response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change</a:t>
            </a:r>
            <a:r>
              <a:rPr lang="de-DE" dirty="0"/>
              <a:t> in legal </a:t>
            </a:r>
            <a:r>
              <a:rPr lang="de-DE" dirty="0" err="1"/>
              <a:t>rules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2ACE70-C3E6-4F21-B608-106F4035CF61}" type="slidenum">
              <a:rPr lang="de-DE" smtClean="0"/>
              <a:t>20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0924352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err="1"/>
              <a:t>Judiciary</a:t>
            </a:r>
            <a:r>
              <a:rPr lang="de-DE" dirty="0"/>
              <a:t> </a:t>
            </a:r>
            <a:r>
              <a:rPr lang="de-DE" dirty="0" err="1"/>
              <a:t>quality</a:t>
            </a:r>
            <a:r>
              <a:rPr lang="de-DE" dirty="0"/>
              <a:t> = per </a:t>
            </a:r>
            <a:r>
              <a:rPr lang="de-DE" dirty="0" err="1"/>
              <a:t>capita</a:t>
            </a:r>
            <a:r>
              <a:rPr lang="de-DE" dirty="0"/>
              <a:t> </a:t>
            </a:r>
            <a:r>
              <a:rPr lang="de-DE" dirty="0" err="1"/>
              <a:t>income</a:t>
            </a:r>
            <a:r>
              <a:rPr lang="de-DE" dirty="0"/>
              <a:t> (</a:t>
            </a:r>
            <a:r>
              <a:rPr lang="de-DE" dirty="0" err="1"/>
              <a:t>proxy</a:t>
            </a:r>
            <a:r>
              <a:rPr lang="de-DE" dirty="0"/>
              <a:t>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2ACE70-C3E6-4F21-B608-106F4035CF61}" type="slidenum">
              <a:rPr lang="de-DE" smtClean="0"/>
              <a:t>21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6745025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2ACE70-C3E6-4F21-B608-106F4035CF61}" type="slidenum">
              <a:rPr lang="de-DE" smtClean="0"/>
              <a:t>22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7609979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2ACE70-C3E6-4F21-B608-106F4035CF61}" type="slidenum">
              <a:rPr lang="de-DE" smtClean="0"/>
              <a:t>23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5324847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/>
              <a:t>(Shareholder </a:t>
            </a:r>
            <a:r>
              <a:rPr lang="de-DE" dirty="0" err="1"/>
              <a:t>protection</a:t>
            </a:r>
            <a:r>
              <a:rPr lang="de-DE" dirty="0"/>
              <a:t> in Britain at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beginning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twentieth</a:t>
            </a:r>
            <a:r>
              <a:rPr lang="de-DE" dirty="0"/>
              <a:t> </a:t>
            </a:r>
            <a:r>
              <a:rPr lang="de-DE" dirty="0" err="1"/>
              <a:t>century</a:t>
            </a:r>
            <a:r>
              <a:rPr lang="de-DE" dirty="0"/>
              <a:t> was minimal)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2ACE70-C3E6-4F21-B608-106F4035CF61}" type="slidenum">
              <a:rPr lang="de-DE" smtClean="0"/>
              <a:t>24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6249221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1. Can </a:t>
            </a:r>
            <a:r>
              <a:rPr lang="de-DE" dirty="0" err="1"/>
              <a:t>be</a:t>
            </a:r>
            <a:r>
              <a:rPr lang="de-DE" dirty="0"/>
              <a:t> </a:t>
            </a:r>
            <a:r>
              <a:rPr lang="de-DE" dirty="0" err="1"/>
              <a:t>measured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2ACE70-C3E6-4F21-B608-106F4035CF61}" type="slidenum">
              <a:rPr lang="de-DE" smtClean="0"/>
              <a:t>26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7133727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Big </a:t>
            </a:r>
            <a:r>
              <a:rPr lang="de-DE" dirty="0" err="1"/>
              <a:t>picture</a:t>
            </a:r>
            <a:r>
              <a:rPr lang="de-DE" dirty="0"/>
              <a:t> </a:t>
            </a:r>
            <a:r>
              <a:rPr lang="de-DE" dirty="0" err="1"/>
              <a:t>question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2ACE70-C3E6-4F21-B608-106F4035CF61}" type="slidenum">
              <a:rPr lang="de-DE" smtClean="0"/>
              <a:t>27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407367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2ACE70-C3E6-4F21-B608-106F4035CF61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6030082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Risk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expropriation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2ACE70-C3E6-4F21-B608-106F4035CF61}" type="slidenum">
              <a:rPr lang="de-DE" smtClean="0"/>
              <a:t>29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8146129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Big </a:t>
            </a:r>
            <a:r>
              <a:rPr lang="de-DE" dirty="0" err="1"/>
              <a:t>picture</a:t>
            </a:r>
            <a:r>
              <a:rPr lang="de-DE" dirty="0"/>
              <a:t> </a:t>
            </a:r>
            <a:r>
              <a:rPr lang="de-DE" dirty="0" err="1"/>
              <a:t>question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2ACE70-C3E6-4F21-B608-106F4035CF61}" type="slidenum">
              <a:rPr lang="de-DE" smtClean="0"/>
              <a:t>30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948293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2ACE70-C3E6-4F21-B608-106F4035CF61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944593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Financial </a:t>
            </a:r>
            <a:r>
              <a:rPr lang="de-DE" dirty="0" err="1"/>
              <a:t>patterns</a:t>
            </a:r>
            <a:r>
              <a:rPr lang="de-DE" dirty="0"/>
              <a:t>: </a:t>
            </a:r>
          </a:p>
          <a:p>
            <a:pPr marL="171450" indent="-171450">
              <a:buFontTx/>
              <a:buChar char="-"/>
            </a:pPr>
            <a:r>
              <a:rPr lang="de-DE" dirty="0" err="1"/>
              <a:t>Why</a:t>
            </a:r>
            <a:r>
              <a:rPr lang="de-DE" dirty="0"/>
              <a:t> do </a:t>
            </a:r>
            <a:r>
              <a:rPr lang="de-DE" dirty="0" err="1"/>
              <a:t>Italian</a:t>
            </a:r>
            <a:r>
              <a:rPr lang="de-DE" dirty="0"/>
              <a:t> </a:t>
            </a:r>
            <a:r>
              <a:rPr lang="de-DE" dirty="0" err="1"/>
              <a:t>companies</a:t>
            </a:r>
            <a:r>
              <a:rPr lang="de-DE" dirty="0"/>
              <a:t> </a:t>
            </a:r>
            <a:r>
              <a:rPr lang="de-DE" dirty="0" err="1"/>
              <a:t>rarely</a:t>
            </a:r>
            <a:r>
              <a:rPr lang="de-DE" dirty="0"/>
              <a:t> </a:t>
            </a:r>
            <a:r>
              <a:rPr lang="de-DE" dirty="0" err="1"/>
              <a:t>go</a:t>
            </a:r>
            <a:r>
              <a:rPr lang="de-DE" dirty="0"/>
              <a:t> </a:t>
            </a:r>
            <a:r>
              <a:rPr lang="de-DE" dirty="0" err="1"/>
              <a:t>puplic</a:t>
            </a:r>
            <a:r>
              <a:rPr lang="de-DE" dirty="0"/>
              <a:t>?</a:t>
            </a:r>
          </a:p>
          <a:p>
            <a:pPr marL="171450" indent="-171450">
              <a:buFontTx/>
              <a:buChar char="-"/>
            </a:pPr>
            <a:r>
              <a:rPr lang="de-DE" dirty="0" err="1"/>
              <a:t>Why</a:t>
            </a:r>
            <a:r>
              <a:rPr lang="de-DE" dirty="0"/>
              <a:t> </a:t>
            </a:r>
            <a:r>
              <a:rPr lang="de-DE" dirty="0" err="1"/>
              <a:t>does</a:t>
            </a:r>
            <a:r>
              <a:rPr lang="de-DE" dirty="0"/>
              <a:t> Germany </a:t>
            </a:r>
            <a:r>
              <a:rPr lang="de-DE" dirty="0" err="1"/>
              <a:t>have</a:t>
            </a:r>
            <a:r>
              <a:rPr lang="de-DE" dirty="0"/>
              <a:t> such a </a:t>
            </a:r>
            <a:r>
              <a:rPr lang="de-DE" dirty="0" err="1"/>
              <a:t>small</a:t>
            </a:r>
            <a:r>
              <a:rPr lang="de-DE" dirty="0"/>
              <a:t> stock </a:t>
            </a:r>
            <a:r>
              <a:rPr lang="de-DE" dirty="0" err="1"/>
              <a:t>market</a:t>
            </a:r>
            <a:r>
              <a:rPr lang="de-DE" dirty="0"/>
              <a:t> but also </a:t>
            </a:r>
            <a:r>
              <a:rPr lang="de-DE" dirty="0" err="1"/>
              <a:t>maintain</a:t>
            </a:r>
            <a:r>
              <a:rPr lang="de-DE" dirty="0"/>
              <a:t> </a:t>
            </a:r>
            <a:r>
              <a:rPr lang="de-DE" dirty="0" err="1"/>
              <a:t>verly</a:t>
            </a:r>
            <a:r>
              <a:rPr lang="de-DE" dirty="0"/>
              <a:t> large and powerful </a:t>
            </a:r>
            <a:r>
              <a:rPr lang="de-DE" dirty="0" err="1"/>
              <a:t>banks</a:t>
            </a:r>
            <a:r>
              <a:rPr lang="de-DE" dirty="0"/>
              <a:t>?</a:t>
            </a:r>
          </a:p>
          <a:p>
            <a:pPr marL="171450" indent="-171450">
              <a:buFontTx/>
              <a:buChar char="-"/>
            </a:pPr>
            <a:r>
              <a:rPr lang="de-DE" dirty="0" err="1"/>
              <a:t>Why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ownership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large American and British </a:t>
            </a:r>
            <a:r>
              <a:rPr lang="de-DE" dirty="0" err="1"/>
              <a:t>companies</a:t>
            </a:r>
            <a:r>
              <a:rPr lang="de-DE" dirty="0"/>
              <a:t> so </a:t>
            </a:r>
            <a:r>
              <a:rPr lang="de-DE" dirty="0" err="1"/>
              <a:t>widely</a:t>
            </a:r>
            <a:r>
              <a:rPr lang="de-DE" dirty="0"/>
              <a:t> </a:t>
            </a:r>
            <a:r>
              <a:rPr lang="de-DE" dirty="0" err="1"/>
              <a:t>dispersed</a:t>
            </a:r>
            <a:r>
              <a:rPr lang="de-DE" dirty="0"/>
              <a:t>? </a:t>
            </a:r>
          </a:p>
          <a:p>
            <a:pPr marL="171450" indent="-171450">
              <a:buFontTx/>
              <a:buChar char="-"/>
            </a:pPr>
            <a:endParaRPr lang="de-DE" dirty="0"/>
          </a:p>
          <a:p>
            <a:pPr marL="0" indent="0">
              <a:buFontTx/>
              <a:buNone/>
            </a:pPr>
            <a:r>
              <a:rPr lang="de-DE" dirty="0"/>
              <a:t>NARRATIVE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2ACE70-C3E6-4F21-B608-106F4035CF61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369058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de-DE" dirty="0" err="1"/>
              <a:t>There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no</a:t>
            </a:r>
            <a:r>
              <a:rPr lang="de-DE" dirty="0"/>
              <a:t> </a:t>
            </a:r>
            <a:r>
              <a:rPr lang="de-DE" dirty="0" err="1"/>
              <a:t>context</a:t>
            </a:r>
            <a:endParaRPr lang="de-DE" dirty="0"/>
          </a:p>
          <a:p>
            <a:pPr marL="228600" indent="-228600">
              <a:buAutoNum type="arabicPeriod"/>
            </a:pPr>
            <a:endParaRPr lang="de-DE" dirty="0"/>
          </a:p>
          <a:p>
            <a:pPr marL="228600" indent="-228600">
              <a:buAutoNum type="arabicPeriod"/>
            </a:pPr>
            <a:r>
              <a:rPr lang="de-DE" dirty="0" err="1"/>
              <a:t>Could</a:t>
            </a:r>
            <a:r>
              <a:rPr lang="de-DE" dirty="0"/>
              <a:t> also </a:t>
            </a:r>
            <a:r>
              <a:rPr lang="de-DE" dirty="0" err="1"/>
              <a:t>be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weakness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2ACE70-C3E6-4F21-B608-106F4035CF61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751527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err="1"/>
              <a:t>However</a:t>
            </a:r>
            <a:r>
              <a:rPr lang="de-DE" dirty="0"/>
              <a:t> different countries </a:t>
            </a:r>
            <a:r>
              <a:rPr lang="de-DE" dirty="0" err="1"/>
              <a:t>are</a:t>
            </a:r>
            <a:r>
              <a:rPr lang="de-DE" dirty="0"/>
              <a:t> </a:t>
            </a:r>
            <a:r>
              <a:rPr lang="de-DE" dirty="0" err="1"/>
              <a:t>compared</a:t>
            </a:r>
            <a:endParaRPr lang="de-DE" dirty="0"/>
          </a:p>
          <a:p>
            <a:endParaRPr lang="de-DE" dirty="0"/>
          </a:p>
          <a:p>
            <a:r>
              <a:rPr lang="de-DE" dirty="0"/>
              <a:t>Theory </a:t>
            </a:r>
            <a:r>
              <a:rPr lang="de-DE" dirty="0" err="1"/>
              <a:t>predicts</a:t>
            </a:r>
            <a:r>
              <a:rPr lang="de-DE" dirty="0"/>
              <a:t> strong </a:t>
            </a:r>
            <a:r>
              <a:rPr lang="de-DE" dirty="0" err="1"/>
              <a:t>property</a:t>
            </a:r>
            <a:r>
              <a:rPr lang="de-DE" dirty="0"/>
              <a:t> </a:t>
            </a:r>
            <a:r>
              <a:rPr lang="de-DE" dirty="0" err="1"/>
              <a:t>rights</a:t>
            </a:r>
            <a:r>
              <a:rPr lang="de-DE" dirty="0"/>
              <a:t> </a:t>
            </a:r>
            <a:r>
              <a:rPr lang="de-DE" dirty="0" err="1"/>
              <a:t>increase</a:t>
            </a:r>
            <a:r>
              <a:rPr lang="de-DE" dirty="0"/>
              <a:t> </a:t>
            </a:r>
            <a:r>
              <a:rPr lang="de-DE" dirty="0" err="1"/>
              <a:t>investment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2ACE70-C3E6-4F21-B608-106F4035CF61}" type="slidenum">
              <a:rPr lang="de-DE" smtClean="0"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305002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Common law countries: Considerably more investor protection compared to French-civil-law countries. German- &amp; Scandinavian-civil-law: intermediate state.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2ACE70-C3E6-4F21-B608-106F4035CF61}" type="slidenum">
              <a:rPr lang="de-DE" smtClean="0"/>
              <a:t>11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0738421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German- &amp; Scandinavian-civil-law countries –&gt; Best quality of law enforcement, Strong in common-law-countries; weakest in French-civil-law countries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2ACE70-C3E6-4F21-B608-106F4035CF61}" type="slidenum">
              <a:rPr lang="de-DE" smtClean="0"/>
              <a:t>12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6301299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Some statutory: Mandatory dividends or legal reserve requirements, OWNERSHIP concentration: strong negative correlation between concentration of ownership and the quality of legal protection of investors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Being on top is bad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2ACE70-C3E6-4F21-B608-106F4035CF61}" type="slidenum">
              <a:rPr lang="de-DE" smtClean="0"/>
              <a:t>13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626106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9/21/2018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Institutions and Development - Robert Hinz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E52B5-B2C9-4565-9C1C-465E35D6D4C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5184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9/21/2018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Institutions and Development - Robert Hinz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E52B5-B2C9-4565-9C1C-465E35D6D4C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356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9/21/2018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Institutions and Development - Robert Hinz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E52B5-B2C9-4565-9C1C-465E35D6D4C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4217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9/21/2018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Institutions and Development - Robert Hinz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E52B5-B2C9-4565-9C1C-465E35D6D4C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1436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9/21/2018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Institutions and Development - Robert Hinz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E52B5-B2C9-4565-9C1C-465E35D6D4C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8739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9/21/2018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Institutions and Development - Robert Hinz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E52B5-B2C9-4565-9C1C-465E35D6D4C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6593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9/21/2018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Institutions and Development - Robert Hinz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E52B5-B2C9-4565-9C1C-465E35D6D4C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0894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9/21/2018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Institutions and Development - Robert Hinz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E52B5-B2C9-4565-9C1C-465E35D6D4C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5168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9/21/2018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Institutions and Development - Robert Hinz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E52B5-B2C9-4565-9C1C-465E35D6D4C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2543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9/21/2018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Institutions and Development - Robert Hinz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E52B5-B2C9-4565-9C1C-465E35D6D4C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6261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9/21/2018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Institutions and Development - Robert Hinz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E52B5-B2C9-4565-9C1C-465E35D6D4C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4895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/>
              <a:t>9/21/2018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Institutions and Development - Robert Hinz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DE52B5-B2C9-4565-9C1C-465E35D6D4C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1279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3151925"/>
          </a:xfrm>
        </p:spPr>
        <p:txBody>
          <a:bodyPr>
            <a:normAutofit fontScale="90000"/>
          </a:bodyPr>
          <a:lstStyle/>
          <a:p>
            <a:r>
              <a:rPr lang="en-US" dirty="0"/>
              <a:t>Law and Finance</a:t>
            </a:r>
            <a:br>
              <a:rPr lang="en-US" dirty="0"/>
            </a:br>
            <a:br>
              <a:rPr lang="en-US" dirty="0"/>
            </a:br>
            <a:r>
              <a:rPr lang="en-US" dirty="0"/>
              <a:t>The Economic Consequences of Legal Origins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D7AD576B-4A95-4B67-9D40-E70236D0BF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710223"/>
            <a:ext cx="9144000" cy="1715350"/>
          </a:xfrm>
        </p:spPr>
        <p:txBody>
          <a:bodyPr/>
          <a:lstStyle/>
          <a:p>
            <a:r>
              <a:rPr lang="de-DE" dirty="0"/>
              <a:t>La Porta, Lopez-de-</a:t>
            </a:r>
            <a:r>
              <a:rPr lang="de-DE" dirty="0" err="1"/>
              <a:t>Silanes</a:t>
            </a:r>
            <a:r>
              <a:rPr lang="de-DE" dirty="0"/>
              <a:t>, Shleifer (and Vishny)</a:t>
            </a:r>
          </a:p>
        </p:txBody>
      </p:sp>
    </p:spTree>
    <p:extLst>
      <p:ext uri="{BB962C8B-B14F-4D97-AF65-F5344CB8AC3E}">
        <p14:creationId xmlns:p14="http://schemas.microsoft.com/office/powerpoint/2010/main" val="3207236460"/>
      </p:ext>
    </p:extLst>
  </p:cSld>
  <p:clrMapOvr>
    <a:masterClrMapping/>
  </p:clrMapOvr>
  <p:transition spd="slow">
    <p:wip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D373492-FF4B-4A7B-B0E3-1A0CA004C6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IV. Data</a:t>
            </a:r>
            <a:br>
              <a:rPr lang="de-DE" dirty="0"/>
            </a:br>
            <a:r>
              <a:rPr lang="de-DE" sz="3200" dirty="0"/>
              <a:t>3. Variation and </a:t>
            </a:r>
            <a:r>
              <a:rPr lang="en-US" sz="3200" dirty="0"/>
              <a:t>economic theory</a:t>
            </a:r>
            <a:endParaRPr lang="de-DE" sz="3200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D7CD689-EEF0-465D-B01A-E08B71E754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There is no variation to test the hypothesis</a:t>
            </a:r>
          </a:p>
          <a:p>
            <a:endParaRPr lang="en-US" dirty="0"/>
          </a:p>
          <a:p>
            <a:r>
              <a:rPr lang="en-US" dirty="0"/>
              <a:t>What is the measure of “strong” investor rights? </a:t>
            </a:r>
          </a:p>
          <a:p>
            <a:pPr lvl="1"/>
            <a:r>
              <a:rPr lang="en-US" dirty="0"/>
              <a:t>Number of some investor rights are counted within the legal families</a:t>
            </a:r>
          </a:p>
          <a:p>
            <a:pPr lvl="1"/>
            <a:r>
              <a:rPr lang="en-US" dirty="0"/>
              <a:t>Estimation of the quality of law enforcement and accounting standards</a:t>
            </a:r>
          </a:p>
          <a:p>
            <a:pPr lvl="1"/>
            <a:r>
              <a:rPr lang="en-US" dirty="0"/>
              <a:t>Ownership concentration of large companies is determined</a:t>
            </a:r>
          </a:p>
          <a:p>
            <a:pPr lvl="1"/>
            <a:endParaRPr lang="en-US" dirty="0"/>
          </a:p>
          <a:p>
            <a:endParaRPr lang="de-DE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0CA5EBE-A35F-4A68-B17F-8963D9664F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9/21/2018</a:t>
            </a:r>
            <a:endParaRPr lang="en-US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EC9361BD-B788-455F-9CCF-4210D50DB5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E52B5-B2C9-4565-9C1C-465E35D6D4CE}" type="slidenum">
              <a:rPr lang="en-US" smtClean="0"/>
              <a:t>10</a:t>
            </a:fld>
            <a:endParaRPr lang="en-US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B9DEE420-8248-4B89-B056-A2F8F797DD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Institutions and Development - Robert Hinz</a:t>
            </a:r>
          </a:p>
        </p:txBody>
      </p:sp>
    </p:spTree>
    <p:extLst>
      <p:ext uri="{BB962C8B-B14F-4D97-AF65-F5344CB8AC3E}">
        <p14:creationId xmlns:p14="http://schemas.microsoft.com/office/powerpoint/2010/main" val="55223728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V. Results</a:t>
            </a:r>
            <a:br>
              <a:rPr lang="en-US" dirty="0"/>
            </a:br>
            <a:r>
              <a:rPr lang="en-US" sz="3600" dirty="0"/>
              <a:t>1. Investor and creditor rights within the legal families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4A45762-AE88-4396-AAC4-F96B33DD94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9/21/2018</a:t>
            </a:r>
            <a:endParaRPr lang="en-US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C7B3C273-8B19-4406-8F0A-E9969F3C80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E52B5-B2C9-4565-9C1C-465E35D6D4CE}" type="slidenum">
              <a:rPr lang="en-US" smtClean="0"/>
              <a:t>11</a:t>
            </a:fld>
            <a:endParaRPr lang="en-US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4D7CE27E-2CE8-4A34-8E46-0492824E06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Institutions and Development - Robert Hinz</a:t>
            </a:r>
          </a:p>
        </p:txBody>
      </p:sp>
      <p:sp>
        <p:nvSpPr>
          <p:cNvPr id="8" name="Inhaltsplatzhalter 7">
            <a:extLst>
              <a:ext uri="{FF2B5EF4-FFF2-40B4-BE49-F238E27FC236}">
                <a16:creationId xmlns:a16="http://schemas.microsoft.com/office/drawing/2014/main" id="{96DCBACF-4132-4EFE-9560-535388F7D4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Hypothesis: </a:t>
            </a:r>
            <a:r>
              <a:rPr lang="en-US" dirty="0"/>
              <a:t>Substantially different rules -&gt; differences in financial patterns</a:t>
            </a:r>
          </a:p>
          <a:p>
            <a:pPr marL="0" indent="0">
              <a:buNone/>
            </a:pPr>
            <a:endParaRPr lang="de-DE" dirty="0"/>
          </a:p>
          <a:p>
            <a:r>
              <a:rPr lang="de-DE" dirty="0"/>
              <a:t>1. Common-Law Countries</a:t>
            </a:r>
          </a:p>
          <a:p>
            <a:r>
              <a:rPr lang="de-DE" dirty="0"/>
              <a:t>2. German-&amp; Scandinavian-</a:t>
            </a:r>
            <a:r>
              <a:rPr lang="de-DE" dirty="0" err="1"/>
              <a:t>Civil</a:t>
            </a:r>
            <a:r>
              <a:rPr lang="de-DE" dirty="0"/>
              <a:t>-Law Countries</a:t>
            </a:r>
          </a:p>
          <a:p>
            <a:r>
              <a:rPr lang="de-DE" dirty="0"/>
              <a:t>3. French-</a:t>
            </a:r>
            <a:r>
              <a:rPr lang="de-DE" dirty="0" err="1"/>
              <a:t>Civil</a:t>
            </a:r>
            <a:r>
              <a:rPr lang="de-DE" dirty="0"/>
              <a:t>-Law Countries</a:t>
            </a:r>
          </a:p>
        </p:txBody>
      </p:sp>
    </p:spTree>
    <p:extLst>
      <p:ext uri="{BB962C8B-B14F-4D97-AF65-F5344CB8AC3E}">
        <p14:creationId xmlns:p14="http://schemas.microsoft.com/office/powerpoint/2010/main" val="304648821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V. Results</a:t>
            </a:r>
            <a:br>
              <a:rPr lang="en-US" dirty="0"/>
            </a:br>
            <a:r>
              <a:rPr lang="en-US" sz="3200" dirty="0"/>
              <a:t>2. Quality of law enforcement and accounting standards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4A45762-AE88-4396-AAC4-F96B33DD94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9/21/2018</a:t>
            </a:r>
            <a:endParaRPr lang="en-US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C7B3C273-8B19-4406-8F0A-E9969F3C80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E52B5-B2C9-4565-9C1C-465E35D6D4CE}" type="slidenum">
              <a:rPr lang="en-US" smtClean="0"/>
              <a:t>12</a:t>
            </a:fld>
            <a:endParaRPr lang="en-US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4D7CE27E-2CE8-4A34-8E46-0492824E06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Institutions and Development - Robert Hinz</a:t>
            </a:r>
          </a:p>
        </p:txBody>
      </p:sp>
      <p:sp>
        <p:nvSpPr>
          <p:cNvPr id="8" name="Inhaltsplatzhalter 7">
            <a:extLst>
              <a:ext uri="{FF2B5EF4-FFF2-40B4-BE49-F238E27FC236}">
                <a16:creationId xmlns:a16="http://schemas.microsoft.com/office/drawing/2014/main" id="{96DCBACF-4132-4EFE-9560-535388F7D4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Hypothesis: Strong legal </a:t>
            </a:r>
            <a:r>
              <a:rPr lang="de-DE" dirty="0" err="1"/>
              <a:t>enforcement</a:t>
            </a:r>
            <a:r>
              <a:rPr lang="de-DE" dirty="0"/>
              <a:t> </a:t>
            </a:r>
            <a:r>
              <a:rPr lang="de-DE" dirty="0" err="1"/>
              <a:t>could</a:t>
            </a:r>
            <a:r>
              <a:rPr lang="de-DE" dirty="0"/>
              <a:t> </a:t>
            </a:r>
            <a:r>
              <a:rPr lang="de-DE" dirty="0" err="1"/>
              <a:t>substitute</a:t>
            </a:r>
            <a:r>
              <a:rPr lang="de-DE" dirty="0"/>
              <a:t> </a:t>
            </a:r>
            <a:r>
              <a:rPr lang="de-DE" dirty="0" err="1"/>
              <a:t>weak</a:t>
            </a:r>
            <a:r>
              <a:rPr lang="de-DE" dirty="0"/>
              <a:t> </a:t>
            </a:r>
            <a:r>
              <a:rPr lang="de-DE" dirty="0" err="1"/>
              <a:t>rules</a:t>
            </a:r>
            <a:endParaRPr lang="de-DE" dirty="0"/>
          </a:p>
          <a:p>
            <a:endParaRPr lang="de-DE" dirty="0"/>
          </a:p>
          <a:p>
            <a:r>
              <a:rPr lang="de-DE" dirty="0"/>
              <a:t>1. German-&amp; Scandinavian-</a:t>
            </a:r>
            <a:r>
              <a:rPr lang="de-DE" dirty="0" err="1"/>
              <a:t>Civil</a:t>
            </a:r>
            <a:r>
              <a:rPr lang="de-DE" dirty="0"/>
              <a:t>-Law Countries</a:t>
            </a:r>
          </a:p>
          <a:p>
            <a:r>
              <a:rPr lang="de-DE" dirty="0"/>
              <a:t>2. Common-Law Countries</a:t>
            </a:r>
          </a:p>
          <a:p>
            <a:r>
              <a:rPr lang="de-DE" dirty="0"/>
              <a:t>3. French-</a:t>
            </a:r>
            <a:r>
              <a:rPr lang="de-DE" dirty="0" err="1"/>
              <a:t>Civil</a:t>
            </a:r>
            <a:r>
              <a:rPr lang="de-DE" dirty="0"/>
              <a:t>-Law Countries</a:t>
            </a:r>
          </a:p>
        </p:txBody>
      </p:sp>
    </p:spTree>
    <p:extLst>
      <p:ext uri="{BB962C8B-B14F-4D97-AF65-F5344CB8AC3E}">
        <p14:creationId xmlns:p14="http://schemas.microsoft.com/office/powerpoint/2010/main" val="108215977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V. Results</a:t>
            </a:r>
            <a:br>
              <a:rPr lang="en-US" dirty="0"/>
            </a:br>
            <a:r>
              <a:rPr lang="en-US" sz="3200" dirty="0"/>
              <a:t>3. Ownership concentration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4A45762-AE88-4396-AAC4-F96B33DD94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9/21/2018</a:t>
            </a:r>
            <a:endParaRPr lang="en-US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C7B3C273-8B19-4406-8F0A-E9969F3C80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E52B5-B2C9-4565-9C1C-465E35D6D4CE}" type="slidenum">
              <a:rPr lang="en-US" smtClean="0"/>
              <a:t>13</a:t>
            </a:fld>
            <a:endParaRPr lang="en-US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4D7CE27E-2CE8-4A34-8E46-0492824E06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Institutions and Development - Robert Hinz</a:t>
            </a:r>
          </a:p>
        </p:txBody>
      </p:sp>
      <p:sp>
        <p:nvSpPr>
          <p:cNvPr id="8" name="Inhaltsplatzhalter 7">
            <a:extLst>
              <a:ext uri="{FF2B5EF4-FFF2-40B4-BE49-F238E27FC236}">
                <a16:creationId xmlns:a16="http://schemas.microsoft.com/office/drawing/2014/main" id="{96DCBACF-4132-4EFE-9560-535388F7D4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Hypothesis: Poor </a:t>
            </a:r>
            <a:r>
              <a:rPr lang="de-DE" dirty="0" err="1"/>
              <a:t>investor</a:t>
            </a:r>
            <a:r>
              <a:rPr lang="de-DE" dirty="0"/>
              <a:t> </a:t>
            </a:r>
            <a:r>
              <a:rPr lang="de-DE" dirty="0" err="1"/>
              <a:t>protection</a:t>
            </a:r>
            <a:r>
              <a:rPr lang="de-DE" dirty="0"/>
              <a:t> -&gt; </a:t>
            </a:r>
            <a:r>
              <a:rPr lang="de-DE" dirty="0" err="1"/>
              <a:t>ownership</a:t>
            </a:r>
            <a:r>
              <a:rPr lang="de-DE" dirty="0"/>
              <a:t> </a:t>
            </a:r>
            <a:r>
              <a:rPr lang="de-DE" dirty="0" err="1"/>
              <a:t>concentration</a:t>
            </a:r>
            <a:endParaRPr lang="de-DE" dirty="0"/>
          </a:p>
          <a:p>
            <a:endParaRPr lang="de-DE" dirty="0"/>
          </a:p>
          <a:p>
            <a:r>
              <a:rPr lang="de-DE" dirty="0"/>
              <a:t>1. French-</a:t>
            </a:r>
            <a:r>
              <a:rPr lang="de-DE" dirty="0" err="1"/>
              <a:t>Civil</a:t>
            </a:r>
            <a:r>
              <a:rPr lang="de-DE" dirty="0"/>
              <a:t>-Law Countries</a:t>
            </a:r>
          </a:p>
          <a:p>
            <a:r>
              <a:rPr lang="de-DE" dirty="0"/>
              <a:t>2. Common-Law Countries</a:t>
            </a:r>
          </a:p>
          <a:p>
            <a:r>
              <a:rPr lang="de-DE" dirty="0"/>
              <a:t>3. German-&amp; Scandinavian-</a:t>
            </a:r>
            <a:r>
              <a:rPr lang="de-DE" dirty="0" err="1"/>
              <a:t>Civil</a:t>
            </a:r>
            <a:r>
              <a:rPr lang="de-DE" dirty="0"/>
              <a:t>-Law Countries</a:t>
            </a:r>
          </a:p>
          <a:p>
            <a:endParaRPr lang="de-DE" dirty="0"/>
          </a:p>
          <a:p>
            <a:r>
              <a:rPr lang="de-DE" dirty="0"/>
              <a:t>Substitute </a:t>
            </a:r>
            <a:r>
              <a:rPr lang="de-DE" dirty="0" err="1"/>
              <a:t>mechanisms</a:t>
            </a:r>
            <a:r>
              <a:rPr lang="de-DE" dirty="0"/>
              <a:t>: </a:t>
            </a:r>
            <a:r>
              <a:rPr lang="de-DE" dirty="0" err="1"/>
              <a:t>Mandory</a:t>
            </a:r>
            <a:r>
              <a:rPr lang="de-DE" dirty="0"/>
              <a:t> </a:t>
            </a:r>
            <a:r>
              <a:rPr lang="de-DE" dirty="0" err="1"/>
              <a:t>dividends</a:t>
            </a:r>
            <a:r>
              <a:rPr lang="de-DE" dirty="0"/>
              <a:t> &amp; legal </a:t>
            </a:r>
            <a:r>
              <a:rPr lang="de-DE" dirty="0" err="1"/>
              <a:t>reserve</a:t>
            </a:r>
            <a:r>
              <a:rPr lang="de-DE" dirty="0"/>
              <a:t> </a:t>
            </a:r>
            <a:r>
              <a:rPr lang="de-DE" dirty="0" err="1"/>
              <a:t>requirements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3033451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V. Results</a:t>
            </a:r>
            <a:br>
              <a:rPr lang="en-US" dirty="0"/>
            </a:br>
            <a:r>
              <a:rPr lang="en-US" sz="3200" dirty="0"/>
              <a:t>4. 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Laws differ markedly within the legal families</a:t>
            </a:r>
          </a:p>
          <a:p>
            <a:r>
              <a:rPr lang="en-US" dirty="0"/>
              <a:t>Law enforcement differs significantly within the legal families</a:t>
            </a:r>
          </a:p>
          <a:p>
            <a:r>
              <a:rPr lang="en-US" dirty="0"/>
              <a:t>Countries develop substitute mechanisms for poor investor protection / ownership concentration</a:t>
            </a:r>
          </a:p>
          <a:p>
            <a:endParaRPr lang="en-US" dirty="0"/>
          </a:p>
          <a:p>
            <a:r>
              <a:rPr lang="en-US" dirty="0"/>
              <a:t>Is the result consistent with economic theory?</a:t>
            </a:r>
          </a:p>
          <a:p>
            <a:endParaRPr lang="en-US" dirty="0"/>
          </a:p>
          <a:p>
            <a:r>
              <a:rPr lang="en-US" dirty="0"/>
              <a:t>Countries with good investor protection rights and/or good legal enforceability are the most developed </a:t>
            </a:r>
          </a:p>
          <a:p>
            <a:endParaRPr lang="en-US" dirty="0">
              <a:highlight>
                <a:srgbClr val="FFFF00"/>
              </a:highlight>
            </a:endParaRP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4A45762-AE88-4396-AAC4-F96B33DD94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9/21/2018</a:t>
            </a:r>
            <a:endParaRPr lang="en-US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C7B3C273-8B19-4406-8F0A-E9969F3C80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E52B5-B2C9-4565-9C1C-465E35D6D4CE}" type="slidenum">
              <a:rPr lang="en-US" smtClean="0"/>
              <a:t>14</a:t>
            </a:fld>
            <a:endParaRPr lang="en-US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4D7CE27E-2CE8-4A34-8E46-0492824E06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Institutions and Development - Robert Hinz</a:t>
            </a:r>
          </a:p>
        </p:txBody>
      </p:sp>
    </p:spTree>
    <p:extLst>
      <p:ext uri="{BB962C8B-B14F-4D97-AF65-F5344CB8AC3E}">
        <p14:creationId xmlns:p14="http://schemas.microsoft.com/office/powerpoint/2010/main" val="423672200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719D2F1-1526-4D0F-95C3-AB37699463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Structure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B28DE85-29E3-428C-BAEF-151EA6B9B4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A. Law and Finance (1998)</a:t>
            </a:r>
          </a:p>
          <a:p>
            <a:endParaRPr lang="de-DE" dirty="0"/>
          </a:p>
          <a:p>
            <a:r>
              <a:rPr lang="de-DE" dirty="0"/>
              <a:t>B. The </a:t>
            </a:r>
            <a:r>
              <a:rPr lang="de-DE" dirty="0" err="1"/>
              <a:t>Economic</a:t>
            </a:r>
            <a:r>
              <a:rPr lang="de-DE" dirty="0"/>
              <a:t> </a:t>
            </a:r>
            <a:r>
              <a:rPr lang="de-DE" dirty="0" err="1"/>
              <a:t>Consequences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Legal Origins (2008)</a:t>
            </a:r>
          </a:p>
          <a:p>
            <a:endParaRPr lang="de-DE" dirty="0"/>
          </a:p>
          <a:p>
            <a:r>
              <a:rPr lang="de-DE" dirty="0"/>
              <a:t>C. </a:t>
            </a:r>
            <a:r>
              <a:rPr lang="de-DE" dirty="0" err="1"/>
              <a:t>Criticism</a:t>
            </a:r>
            <a:endParaRPr lang="de-DE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5A46FCD-DB00-4EE1-851C-C3845B48EF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9/21/2018</a:t>
            </a:r>
            <a:endParaRPr lang="en-US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17613AA-4F4B-4142-9D2E-3CA5C5B0A2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Institutions and Development - Robert Hinz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3E4DEA8-0788-4756-9BB0-D5B8781EA2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E52B5-B2C9-4565-9C1C-465E35D6D4CE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45791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mph" presetSubtype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3E3E2D8-4349-41FC-B80C-1010658EA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11353801" cy="1325563"/>
          </a:xfrm>
        </p:spPr>
        <p:txBody>
          <a:bodyPr>
            <a:normAutofit fontScale="90000"/>
          </a:bodyPr>
          <a:lstStyle/>
          <a:p>
            <a:r>
              <a:rPr lang="de-DE" sz="4700" dirty="0"/>
              <a:t>The </a:t>
            </a:r>
            <a:r>
              <a:rPr lang="de-DE" sz="4700" dirty="0" err="1"/>
              <a:t>Economic</a:t>
            </a:r>
            <a:r>
              <a:rPr lang="de-DE" sz="4700" dirty="0"/>
              <a:t> </a:t>
            </a:r>
            <a:r>
              <a:rPr lang="de-DE" sz="4700" dirty="0" err="1"/>
              <a:t>Consequences</a:t>
            </a:r>
            <a:r>
              <a:rPr lang="de-DE" sz="4700" dirty="0"/>
              <a:t> </a:t>
            </a:r>
            <a:r>
              <a:rPr lang="de-DE" sz="4700" dirty="0" err="1"/>
              <a:t>of</a:t>
            </a:r>
            <a:r>
              <a:rPr lang="de-DE" sz="4700" dirty="0"/>
              <a:t> Legal Origins (2008)</a:t>
            </a:r>
            <a:br>
              <a:rPr lang="de-DE" dirty="0"/>
            </a:br>
            <a:r>
              <a:rPr lang="de-DE" sz="3200" dirty="0"/>
              <a:t>1. Summary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4064BCA-E04A-415F-8576-A1CA4E8124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/>
          </a:p>
          <a:p>
            <a:r>
              <a:rPr lang="de-DE" dirty="0"/>
              <a:t>Follow-</a:t>
            </a:r>
            <a:r>
              <a:rPr lang="de-DE" dirty="0" err="1"/>
              <a:t>up</a:t>
            </a:r>
            <a:r>
              <a:rPr lang="de-DE" dirty="0"/>
              <a:t> </a:t>
            </a:r>
            <a:r>
              <a:rPr lang="de-DE" dirty="0" err="1"/>
              <a:t>paper</a:t>
            </a:r>
            <a:endParaRPr lang="de-DE" dirty="0"/>
          </a:p>
          <a:p>
            <a:endParaRPr lang="de-DE" dirty="0"/>
          </a:p>
          <a:p>
            <a:r>
              <a:rPr lang="de-DE" dirty="0"/>
              <a:t>Legal Origin Theory</a:t>
            </a:r>
          </a:p>
          <a:p>
            <a:endParaRPr lang="de-DE" dirty="0"/>
          </a:p>
          <a:p>
            <a:r>
              <a:rPr lang="de-DE" dirty="0" err="1"/>
              <a:t>Addressed</a:t>
            </a:r>
            <a:r>
              <a:rPr lang="de-DE" dirty="0"/>
              <a:t> </a:t>
            </a:r>
            <a:r>
              <a:rPr lang="de-DE" dirty="0" err="1"/>
              <a:t>criticism</a:t>
            </a:r>
            <a:endParaRPr lang="de-DE" dirty="0"/>
          </a:p>
          <a:p>
            <a:endParaRPr lang="de-DE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3CF972E-5C5B-4072-A4CE-A5B98B7C73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9/21/2018</a:t>
            </a:r>
            <a:endParaRPr lang="en-US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E6BBB2E-3DB5-4048-8392-80C15E7286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Institutions and Development - Robert Hinz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B83F1EA-CCCF-49E5-B022-A0FF62672B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E52B5-B2C9-4565-9C1C-465E35D6D4CE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22856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E7423F9-4B99-4979-ABE1-65395231A1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1080898" cy="1325563"/>
          </a:xfrm>
        </p:spPr>
        <p:txBody>
          <a:bodyPr>
            <a:normAutofit/>
          </a:bodyPr>
          <a:lstStyle/>
          <a:p>
            <a:r>
              <a:rPr lang="de-DE" dirty="0"/>
              <a:t>II. </a:t>
            </a:r>
            <a:r>
              <a:rPr lang="de-DE" dirty="0" err="1"/>
              <a:t>Explanations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differences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GB &amp; FRA</a:t>
            </a:r>
            <a:br>
              <a:rPr lang="de-DE" dirty="0"/>
            </a:br>
            <a:r>
              <a:rPr lang="de-DE" sz="3600" dirty="0"/>
              <a:t>1. </a:t>
            </a:r>
            <a:r>
              <a:rPr lang="de-DE" sz="3600" dirty="0" err="1"/>
              <a:t>Revolunary</a:t>
            </a:r>
            <a:r>
              <a:rPr lang="de-DE" sz="3600" dirty="0"/>
              <a:t> </a:t>
            </a:r>
            <a:r>
              <a:rPr lang="de-DE" sz="3600" dirty="0" err="1"/>
              <a:t>Explanations</a:t>
            </a:r>
            <a:endParaRPr lang="de-DE" sz="3600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6D76795-46B7-417E-9EC3-40123C5710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49270" cy="4351338"/>
          </a:xfrm>
        </p:spPr>
        <p:txBody>
          <a:bodyPr/>
          <a:lstStyle/>
          <a:p>
            <a:r>
              <a:rPr lang="de-DE" dirty="0"/>
              <a:t>Explanation </a:t>
            </a:r>
            <a:r>
              <a:rPr lang="de-DE" dirty="0" err="1"/>
              <a:t>derives</a:t>
            </a:r>
            <a:r>
              <a:rPr lang="de-DE" dirty="0"/>
              <a:t> </a:t>
            </a:r>
            <a:r>
              <a:rPr lang="de-DE" dirty="0" err="1"/>
              <a:t>from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different </a:t>
            </a:r>
            <a:r>
              <a:rPr lang="de-DE" dirty="0" err="1"/>
              <a:t>nature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revolutions</a:t>
            </a:r>
            <a:r>
              <a:rPr lang="de-DE" dirty="0"/>
              <a:t>:</a:t>
            </a:r>
          </a:p>
          <a:p>
            <a:endParaRPr lang="de-DE" dirty="0"/>
          </a:p>
          <a:p>
            <a:r>
              <a:rPr lang="de-DE" dirty="0" err="1"/>
              <a:t>Glorious</a:t>
            </a:r>
            <a:r>
              <a:rPr lang="de-DE" dirty="0"/>
              <a:t> Revolution</a:t>
            </a:r>
          </a:p>
          <a:p>
            <a:endParaRPr lang="de-DE" dirty="0"/>
          </a:p>
          <a:p>
            <a:r>
              <a:rPr lang="de-DE" dirty="0"/>
              <a:t>French Revolution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10A8430-8488-4F44-B905-740C4DEB21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9/21/2018</a:t>
            </a:r>
            <a:endParaRPr lang="en-US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E07A2BF-68DC-4E1F-81C3-0822D942D2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Institutions and Development - Robert Hinz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CF81594-33B0-48A3-9353-D5BBBBBE7C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E52B5-B2C9-4565-9C1C-465E35D6D4CE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88751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E7423F9-4B99-4979-ABE1-65395231A1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1080898" cy="1325563"/>
          </a:xfrm>
        </p:spPr>
        <p:txBody>
          <a:bodyPr>
            <a:normAutofit/>
          </a:bodyPr>
          <a:lstStyle/>
          <a:p>
            <a:r>
              <a:rPr lang="de-DE" dirty="0"/>
              <a:t>II. </a:t>
            </a:r>
            <a:r>
              <a:rPr lang="de-DE" dirty="0" err="1"/>
              <a:t>Explanations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differences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GB &amp; FRA</a:t>
            </a:r>
            <a:br>
              <a:rPr lang="de-DE" dirty="0"/>
            </a:br>
            <a:r>
              <a:rPr lang="de-DE" sz="3600" dirty="0"/>
              <a:t>1. </a:t>
            </a:r>
            <a:r>
              <a:rPr lang="de-DE" sz="3600" dirty="0" err="1"/>
              <a:t>Revolunary</a:t>
            </a:r>
            <a:r>
              <a:rPr lang="de-DE" sz="3600" dirty="0"/>
              <a:t> </a:t>
            </a:r>
            <a:r>
              <a:rPr lang="de-DE" sz="3600" dirty="0" err="1"/>
              <a:t>Explanations</a:t>
            </a:r>
            <a:endParaRPr lang="de-DE" sz="3600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6D76795-46B7-417E-9EC3-40123C5710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3014" y="1825625"/>
            <a:ext cx="11196082" cy="4351338"/>
          </a:xfrm>
        </p:spPr>
        <p:txBody>
          <a:bodyPr/>
          <a:lstStyle/>
          <a:p>
            <a:r>
              <a:rPr lang="de-DE" dirty="0" err="1"/>
              <a:t>Consequences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legal </a:t>
            </a:r>
            <a:r>
              <a:rPr lang="de-DE" dirty="0" err="1"/>
              <a:t>origins</a:t>
            </a:r>
            <a:endParaRPr lang="de-DE" dirty="0"/>
          </a:p>
          <a:p>
            <a:pPr marL="457200" lvl="1" indent="0">
              <a:buNone/>
            </a:pPr>
            <a:endParaRPr lang="de-DE" dirty="0"/>
          </a:p>
          <a:p>
            <a:pPr lvl="1"/>
            <a:r>
              <a:rPr lang="de-DE" dirty="0" err="1"/>
              <a:t>Built</a:t>
            </a:r>
            <a:r>
              <a:rPr lang="de-DE" dirty="0"/>
              <a:t>-in </a:t>
            </a:r>
            <a:r>
              <a:rPr lang="de-DE" dirty="0" err="1"/>
              <a:t>judicial</a:t>
            </a:r>
            <a:r>
              <a:rPr lang="de-DE" dirty="0"/>
              <a:t> </a:t>
            </a:r>
            <a:r>
              <a:rPr lang="de-DE" dirty="0" err="1"/>
              <a:t>independence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common-law</a:t>
            </a:r>
            <a:r>
              <a:rPr lang="de-DE" dirty="0"/>
              <a:t> –&gt; </a:t>
            </a:r>
            <a:r>
              <a:rPr lang="de-DE" dirty="0" err="1"/>
              <a:t>more</a:t>
            </a:r>
            <a:r>
              <a:rPr lang="de-DE" dirty="0"/>
              <a:t> </a:t>
            </a:r>
            <a:r>
              <a:rPr lang="de-DE" dirty="0" err="1"/>
              <a:t>respect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private </a:t>
            </a:r>
            <a:r>
              <a:rPr lang="de-DE" dirty="0" err="1"/>
              <a:t>property</a:t>
            </a:r>
            <a:endParaRPr lang="de-DE" dirty="0"/>
          </a:p>
          <a:p>
            <a:pPr lvl="1"/>
            <a:endParaRPr lang="de-DE" dirty="0"/>
          </a:p>
          <a:p>
            <a:pPr lvl="1"/>
            <a:r>
              <a:rPr lang="de-DE" dirty="0"/>
              <a:t>Common-</a:t>
            </a:r>
            <a:r>
              <a:rPr lang="de-DE" dirty="0" err="1"/>
              <a:t>law</a:t>
            </a:r>
            <a:r>
              <a:rPr lang="de-DE" dirty="0"/>
              <a:t>: „</a:t>
            </a:r>
            <a:r>
              <a:rPr lang="de-DE" dirty="0" err="1"/>
              <a:t>dispute-resolving</a:t>
            </a:r>
            <a:r>
              <a:rPr lang="de-DE" dirty="0"/>
              <a:t>“</a:t>
            </a:r>
          </a:p>
          <a:p>
            <a:pPr lvl="1"/>
            <a:r>
              <a:rPr lang="de-DE" dirty="0" err="1"/>
              <a:t>Civil-law</a:t>
            </a:r>
            <a:r>
              <a:rPr lang="de-DE" dirty="0"/>
              <a:t>: „</a:t>
            </a:r>
            <a:r>
              <a:rPr lang="de-DE" dirty="0" err="1"/>
              <a:t>policy-implementing</a:t>
            </a:r>
            <a:r>
              <a:rPr lang="de-DE" dirty="0"/>
              <a:t>“</a:t>
            </a:r>
          </a:p>
          <a:p>
            <a:pPr lvl="1"/>
            <a:endParaRPr lang="de-DE" dirty="0"/>
          </a:p>
          <a:p>
            <a:pPr lvl="1"/>
            <a:r>
              <a:rPr lang="de-DE" dirty="0"/>
              <a:t>Common-</a:t>
            </a:r>
            <a:r>
              <a:rPr lang="de-DE" dirty="0" err="1"/>
              <a:t>law</a:t>
            </a:r>
            <a:r>
              <a:rPr lang="de-DE" dirty="0"/>
              <a:t> will </a:t>
            </a:r>
            <a:r>
              <a:rPr lang="de-DE" dirty="0" err="1"/>
              <a:t>be</a:t>
            </a:r>
            <a:r>
              <a:rPr lang="de-DE" dirty="0"/>
              <a:t> </a:t>
            </a:r>
            <a:r>
              <a:rPr lang="de-DE" dirty="0" err="1"/>
              <a:t>more</a:t>
            </a:r>
            <a:r>
              <a:rPr lang="de-DE" dirty="0"/>
              <a:t> </a:t>
            </a:r>
            <a:r>
              <a:rPr lang="de-DE" dirty="0" err="1"/>
              <a:t>adaptable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changing</a:t>
            </a:r>
            <a:r>
              <a:rPr lang="de-DE" dirty="0"/>
              <a:t> </a:t>
            </a:r>
            <a:r>
              <a:rPr lang="de-DE" dirty="0" err="1"/>
              <a:t>circumstances</a:t>
            </a:r>
            <a:endParaRPr lang="de-DE" dirty="0"/>
          </a:p>
          <a:p>
            <a:pPr lvl="1"/>
            <a:endParaRPr lang="de-DE" dirty="0"/>
          </a:p>
          <a:p>
            <a:pPr lvl="1"/>
            <a:endParaRPr lang="de-DE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10A8430-8488-4F44-B905-740C4DEB21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9/21/2018</a:t>
            </a:r>
            <a:endParaRPr lang="en-US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E07A2BF-68DC-4E1F-81C3-0822D942D2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/>
              <a:t>Institutions and Development - Robert Hinz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CF81594-33B0-48A3-9353-D5BBBBBE7C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E52B5-B2C9-4565-9C1C-465E35D6D4CE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8005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5B9119E-444F-4AC6-930C-A4DAF6B360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III. Legal Origin Theory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62590DE-0A4D-4105-AEF4-03D727E7AC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England and Continental Europe (FRA) </a:t>
            </a:r>
            <a:r>
              <a:rPr lang="de-DE" dirty="0" err="1"/>
              <a:t>have</a:t>
            </a:r>
            <a:r>
              <a:rPr lang="de-DE" dirty="0"/>
              <a:t> </a:t>
            </a:r>
            <a:r>
              <a:rPr lang="de-DE" dirty="0" err="1"/>
              <a:t>developed</a:t>
            </a:r>
            <a:r>
              <a:rPr lang="de-DE" dirty="0"/>
              <a:t> </a:t>
            </a:r>
            <a:r>
              <a:rPr lang="de-DE" dirty="0" err="1"/>
              <a:t>very</a:t>
            </a:r>
            <a:r>
              <a:rPr lang="de-DE" dirty="0"/>
              <a:t> different </a:t>
            </a:r>
            <a:r>
              <a:rPr lang="de-DE" dirty="0" err="1"/>
              <a:t>styles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social </a:t>
            </a:r>
            <a:r>
              <a:rPr lang="de-DE" dirty="0" err="1"/>
              <a:t>control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business</a:t>
            </a:r>
            <a:r>
              <a:rPr lang="de-DE" dirty="0"/>
              <a:t> and </a:t>
            </a:r>
            <a:r>
              <a:rPr lang="de-DE" dirty="0" err="1"/>
              <a:t>institutions</a:t>
            </a:r>
            <a:endParaRPr lang="de-DE" dirty="0"/>
          </a:p>
          <a:p>
            <a:endParaRPr lang="de-DE" dirty="0"/>
          </a:p>
          <a:p>
            <a:r>
              <a:rPr lang="de-DE" dirty="0"/>
              <a:t>Transplantation </a:t>
            </a:r>
            <a:r>
              <a:rPr lang="de-DE" dirty="0" err="1"/>
              <a:t>by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origin</a:t>
            </a:r>
            <a:r>
              <a:rPr lang="de-DE" dirty="0"/>
              <a:t> countries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most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world</a:t>
            </a:r>
            <a:endParaRPr lang="de-DE" dirty="0"/>
          </a:p>
          <a:p>
            <a:endParaRPr lang="de-DE" dirty="0"/>
          </a:p>
          <a:p>
            <a:r>
              <a:rPr lang="de-DE" dirty="0"/>
              <a:t>These </a:t>
            </a:r>
            <a:r>
              <a:rPr lang="de-DE" dirty="0" err="1"/>
              <a:t>styles</a:t>
            </a:r>
            <a:r>
              <a:rPr lang="de-DE" dirty="0"/>
              <a:t> </a:t>
            </a:r>
            <a:r>
              <a:rPr lang="de-DE" dirty="0" err="1"/>
              <a:t>have</a:t>
            </a:r>
            <a:r>
              <a:rPr lang="de-DE" dirty="0"/>
              <a:t> </a:t>
            </a:r>
            <a:r>
              <a:rPr lang="de-DE" dirty="0" err="1"/>
              <a:t>proved</a:t>
            </a:r>
            <a:r>
              <a:rPr lang="de-DE" dirty="0"/>
              <a:t> persistent in </a:t>
            </a:r>
            <a:r>
              <a:rPr lang="de-DE" dirty="0" err="1"/>
              <a:t>addressing</a:t>
            </a:r>
            <a:r>
              <a:rPr lang="de-DE" dirty="0"/>
              <a:t> social </a:t>
            </a:r>
            <a:r>
              <a:rPr lang="de-DE" dirty="0" err="1"/>
              <a:t>problems</a:t>
            </a:r>
            <a:endParaRPr lang="de-DE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960D5D8-77F5-439F-8AD7-D2B6A1CC28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9/21/2018</a:t>
            </a:r>
            <a:endParaRPr lang="en-US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27CE864-742F-4353-B27F-22396ECCE2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Institutions and Development - Robert Hinz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B1D6631-14DE-4D04-AE70-4A3A09C437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E52B5-B2C9-4565-9C1C-465E35D6D4CE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350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719D2F1-1526-4D0F-95C3-AB37699463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Structure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B28DE85-29E3-428C-BAEF-151EA6B9B4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A. Law and Finance (1998)</a:t>
            </a:r>
          </a:p>
          <a:p>
            <a:endParaRPr lang="de-DE" dirty="0"/>
          </a:p>
          <a:p>
            <a:r>
              <a:rPr lang="de-DE" dirty="0"/>
              <a:t>B. The </a:t>
            </a:r>
            <a:r>
              <a:rPr lang="de-DE" dirty="0" err="1"/>
              <a:t>Economic</a:t>
            </a:r>
            <a:r>
              <a:rPr lang="de-DE" dirty="0"/>
              <a:t> </a:t>
            </a:r>
            <a:r>
              <a:rPr lang="de-DE" dirty="0" err="1"/>
              <a:t>Consequences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Legal Origins (2008)</a:t>
            </a:r>
          </a:p>
          <a:p>
            <a:endParaRPr lang="de-DE" dirty="0"/>
          </a:p>
          <a:p>
            <a:r>
              <a:rPr lang="de-DE" dirty="0"/>
              <a:t>C. </a:t>
            </a:r>
            <a:r>
              <a:rPr lang="de-DE" dirty="0" err="1"/>
              <a:t>Criticism</a:t>
            </a:r>
            <a:endParaRPr lang="de-DE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5A46FCD-DB00-4EE1-851C-C3845B48EF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9/21/2018</a:t>
            </a:r>
            <a:endParaRPr lang="en-US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17613AA-4F4B-4142-9D2E-3CA5C5B0A2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Institutions and Development - Robert Hinz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3E4DEA8-0788-4756-9BB0-D5B8781EA2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E52B5-B2C9-4565-9C1C-465E35D6D4C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17017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mph" presetSubtype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EE4F13E-E9E3-4617-BA6C-F930C3BEE3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IV. </a:t>
            </a:r>
            <a:r>
              <a:rPr lang="de-DE" dirty="0" err="1"/>
              <a:t>Addressed</a:t>
            </a:r>
            <a:r>
              <a:rPr lang="de-DE" dirty="0"/>
              <a:t> </a:t>
            </a:r>
            <a:r>
              <a:rPr lang="de-DE" dirty="0" err="1"/>
              <a:t>Criticism</a:t>
            </a:r>
            <a:br>
              <a:rPr lang="de-DE" dirty="0"/>
            </a:br>
            <a:r>
              <a:rPr lang="de-DE" sz="3200" dirty="0"/>
              <a:t>1. Reverse </a:t>
            </a:r>
            <a:r>
              <a:rPr lang="de-DE" sz="3200" dirty="0" err="1"/>
              <a:t>causality</a:t>
            </a:r>
            <a:endParaRPr lang="de-DE" sz="3200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3D66525-0B9C-4211-A972-7DDBD146BE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Narrative: Countries </a:t>
            </a:r>
            <a:r>
              <a:rPr lang="de-DE" dirty="0" err="1"/>
              <a:t>improve</a:t>
            </a:r>
            <a:r>
              <a:rPr lang="de-DE" dirty="0"/>
              <a:t> </a:t>
            </a:r>
            <a:r>
              <a:rPr lang="de-DE" dirty="0" err="1"/>
              <a:t>rules</a:t>
            </a:r>
            <a:r>
              <a:rPr lang="de-DE" dirty="0"/>
              <a:t> </a:t>
            </a:r>
            <a:r>
              <a:rPr lang="de-DE" dirty="0" err="1"/>
              <a:t>as</a:t>
            </a:r>
            <a:r>
              <a:rPr lang="de-DE" dirty="0"/>
              <a:t> </a:t>
            </a:r>
            <a:r>
              <a:rPr lang="de-DE" dirty="0" err="1"/>
              <a:t>consequence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development</a:t>
            </a:r>
            <a:endParaRPr lang="de-DE" dirty="0"/>
          </a:p>
          <a:p>
            <a:endParaRPr lang="de-DE" dirty="0"/>
          </a:p>
          <a:p>
            <a:r>
              <a:rPr lang="de-DE" dirty="0"/>
              <a:t>But: </a:t>
            </a:r>
          </a:p>
          <a:p>
            <a:pPr lvl="1"/>
            <a:r>
              <a:rPr lang="de-DE" dirty="0"/>
              <a:t>Legal </a:t>
            </a:r>
            <a:r>
              <a:rPr lang="de-DE" dirty="0" err="1"/>
              <a:t>origins</a:t>
            </a:r>
            <a:r>
              <a:rPr lang="de-DE" dirty="0"/>
              <a:t> </a:t>
            </a:r>
            <a:r>
              <a:rPr lang="de-DE" dirty="0" err="1"/>
              <a:t>are</a:t>
            </a:r>
            <a:r>
              <a:rPr lang="de-DE" dirty="0"/>
              <a:t> still </a:t>
            </a:r>
            <a:r>
              <a:rPr lang="de-DE" dirty="0" err="1"/>
              <a:t>exogenous</a:t>
            </a:r>
            <a:endParaRPr lang="de-DE" dirty="0"/>
          </a:p>
          <a:p>
            <a:pPr lvl="1"/>
            <a:r>
              <a:rPr lang="de-DE" dirty="0" err="1"/>
              <a:t>Criticism</a:t>
            </a:r>
            <a:r>
              <a:rPr lang="de-DE" dirty="0"/>
              <a:t> </a:t>
            </a:r>
            <a:r>
              <a:rPr lang="de-DE" dirty="0" err="1"/>
              <a:t>doesn‘t</a:t>
            </a:r>
            <a:r>
              <a:rPr lang="de-DE" dirty="0"/>
              <a:t> </a:t>
            </a:r>
            <a:r>
              <a:rPr lang="de-DE" dirty="0" err="1"/>
              <a:t>reflect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significance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legal </a:t>
            </a:r>
            <a:r>
              <a:rPr lang="de-DE" dirty="0" err="1"/>
              <a:t>origins</a:t>
            </a:r>
            <a:r>
              <a:rPr lang="de-DE" dirty="0"/>
              <a:t> in </a:t>
            </a:r>
            <a:r>
              <a:rPr lang="de-DE" dirty="0" err="1"/>
              <a:t>shaping</a:t>
            </a:r>
            <a:r>
              <a:rPr lang="de-DE" dirty="0"/>
              <a:t> </a:t>
            </a:r>
            <a:r>
              <a:rPr lang="de-DE" dirty="0" err="1"/>
              <a:t>outcomes</a:t>
            </a:r>
            <a:endParaRPr lang="de-DE" dirty="0"/>
          </a:p>
          <a:p>
            <a:pPr lvl="1"/>
            <a:r>
              <a:rPr lang="de-DE" dirty="0" err="1"/>
              <a:t>Greenstone</a:t>
            </a:r>
            <a:r>
              <a:rPr lang="de-DE" dirty="0"/>
              <a:t> et al. (2006) </a:t>
            </a:r>
            <a:r>
              <a:rPr lang="de-DE" dirty="0" err="1"/>
              <a:t>Weakened</a:t>
            </a:r>
            <a:r>
              <a:rPr lang="de-DE" dirty="0"/>
              <a:t> </a:t>
            </a:r>
            <a:r>
              <a:rPr lang="de-DE" dirty="0" err="1"/>
              <a:t>this</a:t>
            </a:r>
            <a:r>
              <a:rPr lang="de-DE" dirty="0"/>
              <a:t> </a:t>
            </a:r>
            <a:r>
              <a:rPr lang="de-DE" dirty="0" err="1"/>
              <a:t>critism</a:t>
            </a:r>
            <a:r>
              <a:rPr lang="de-DE" dirty="0"/>
              <a:t> </a:t>
            </a:r>
            <a:r>
              <a:rPr lang="de-DE" dirty="0" err="1"/>
              <a:t>by</a:t>
            </a:r>
            <a:r>
              <a:rPr lang="de-DE" dirty="0"/>
              <a:t> </a:t>
            </a:r>
            <a:r>
              <a:rPr lang="de-DE" dirty="0" err="1"/>
              <a:t>analysing</a:t>
            </a:r>
            <a:r>
              <a:rPr lang="de-DE" dirty="0"/>
              <a:t> </a:t>
            </a:r>
            <a:r>
              <a:rPr lang="de-DE" dirty="0" err="1"/>
              <a:t>changes</a:t>
            </a:r>
            <a:r>
              <a:rPr lang="de-DE" dirty="0"/>
              <a:t> in </a:t>
            </a:r>
            <a:r>
              <a:rPr lang="de-DE" dirty="0" err="1"/>
              <a:t>financial</a:t>
            </a:r>
            <a:r>
              <a:rPr lang="de-DE" dirty="0"/>
              <a:t> </a:t>
            </a:r>
            <a:r>
              <a:rPr lang="de-DE" dirty="0" err="1"/>
              <a:t>development</a:t>
            </a:r>
            <a:r>
              <a:rPr lang="de-DE" dirty="0"/>
              <a:t> in </a:t>
            </a:r>
            <a:r>
              <a:rPr lang="de-DE" dirty="0" err="1"/>
              <a:t>response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change</a:t>
            </a:r>
            <a:r>
              <a:rPr lang="de-DE" dirty="0"/>
              <a:t> in legal </a:t>
            </a:r>
            <a:r>
              <a:rPr lang="de-DE" dirty="0" err="1"/>
              <a:t>rules</a:t>
            </a:r>
            <a:endParaRPr lang="de-DE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15E4283-6CCF-48A2-96A3-CA529BB7CE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9/21/2018</a:t>
            </a:r>
            <a:endParaRPr lang="en-US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66DC1F7-0DFA-4A2B-A783-92EEC91D55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Institutions and Development - Robert Hinz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2DA7946-7B1B-4D9C-8E60-5C53E249C0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E52B5-B2C9-4565-9C1C-465E35D6D4CE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69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EE4F13E-E9E3-4617-BA6C-F930C3BEE3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IV. </a:t>
            </a:r>
            <a:r>
              <a:rPr lang="de-DE" dirty="0" err="1"/>
              <a:t>Addressed</a:t>
            </a:r>
            <a:r>
              <a:rPr lang="de-DE" dirty="0"/>
              <a:t> </a:t>
            </a:r>
            <a:r>
              <a:rPr lang="de-DE" dirty="0" err="1"/>
              <a:t>Criticism</a:t>
            </a:r>
            <a:br>
              <a:rPr lang="de-DE" dirty="0"/>
            </a:br>
            <a:r>
              <a:rPr lang="de-DE" sz="3200" dirty="0"/>
              <a:t>2. </a:t>
            </a:r>
            <a:r>
              <a:rPr lang="de-DE" sz="3200" dirty="0" err="1"/>
              <a:t>Omitted</a:t>
            </a:r>
            <a:r>
              <a:rPr lang="de-DE" sz="3200" dirty="0"/>
              <a:t> variables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3D66525-0B9C-4211-A972-7DDBD146BE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Narrative: Legal </a:t>
            </a:r>
            <a:r>
              <a:rPr lang="de-DE" dirty="0" err="1"/>
              <a:t>origins</a:t>
            </a:r>
            <a:r>
              <a:rPr lang="de-DE" dirty="0"/>
              <a:t> </a:t>
            </a:r>
            <a:r>
              <a:rPr lang="de-DE" dirty="0" err="1"/>
              <a:t>could</a:t>
            </a:r>
            <a:r>
              <a:rPr lang="de-DE" dirty="0"/>
              <a:t> </a:t>
            </a:r>
            <a:r>
              <a:rPr lang="de-DE" dirty="0" err="1"/>
              <a:t>influence</a:t>
            </a:r>
            <a:r>
              <a:rPr lang="de-DE" dirty="0"/>
              <a:t> </a:t>
            </a:r>
            <a:r>
              <a:rPr lang="de-DE" dirty="0" err="1"/>
              <a:t>financial</a:t>
            </a:r>
            <a:r>
              <a:rPr lang="de-DE" dirty="0"/>
              <a:t> </a:t>
            </a:r>
            <a:r>
              <a:rPr lang="de-DE" dirty="0" err="1"/>
              <a:t>development</a:t>
            </a:r>
            <a:r>
              <a:rPr lang="de-DE" dirty="0"/>
              <a:t> </a:t>
            </a:r>
            <a:r>
              <a:rPr lang="de-DE" dirty="0" err="1"/>
              <a:t>through</a:t>
            </a:r>
            <a:r>
              <a:rPr lang="de-DE" dirty="0"/>
              <a:t> </a:t>
            </a:r>
            <a:r>
              <a:rPr lang="de-DE" dirty="0" err="1"/>
              <a:t>some</a:t>
            </a:r>
            <a:r>
              <a:rPr lang="de-DE" dirty="0"/>
              <a:t> </a:t>
            </a:r>
            <a:r>
              <a:rPr lang="de-DE" dirty="0" err="1"/>
              <a:t>other</a:t>
            </a:r>
            <a:r>
              <a:rPr lang="de-DE" dirty="0"/>
              <a:t> </a:t>
            </a:r>
            <a:r>
              <a:rPr lang="de-DE" dirty="0" err="1"/>
              <a:t>channel</a:t>
            </a:r>
            <a:r>
              <a:rPr lang="de-DE" dirty="0"/>
              <a:t> (e.g. </a:t>
            </a:r>
            <a:r>
              <a:rPr lang="de-DE" dirty="0" err="1"/>
              <a:t>contract</a:t>
            </a:r>
            <a:r>
              <a:rPr lang="de-DE" dirty="0"/>
              <a:t> </a:t>
            </a:r>
            <a:r>
              <a:rPr lang="de-DE" dirty="0" err="1"/>
              <a:t>enforcement</a:t>
            </a:r>
            <a:r>
              <a:rPr lang="de-DE" dirty="0"/>
              <a:t> </a:t>
            </a:r>
            <a:r>
              <a:rPr lang="de-DE" dirty="0" err="1"/>
              <a:t>or</a:t>
            </a:r>
            <a:r>
              <a:rPr lang="de-DE" dirty="0"/>
              <a:t> </a:t>
            </a:r>
            <a:r>
              <a:rPr lang="de-DE" dirty="0" err="1"/>
              <a:t>quality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judiciary</a:t>
            </a:r>
            <a:r>
              <a:rPr lang="de-DE" dirty="0"/>
              <a:t>)</a:t>
            </a:r>
          </a:p>
          <a:p>
            <a:endParaRPr lang="de-DE" dirty="0"/>
          </a:p>
          <a:p>
            <a:r>
              <a:rPr lang="de-DE" dirty="0"/>
              <a:t>But:</a:t>
            </a:r>
          </a:p>
          <a:p>
            <a:pPr lvl="1"/>
            <a:r>
              <a:rPr lang="de-DE" dirty="0" err="1"/>
              <a:t>Results</a:t>
            </a:r>
            <a:r>
              <a:rPr lang="de-DE" dirty="0"/>
              <a:t> </a:t>
            </a:r>
            <a:r>
              <a:rPr lang="de-DE" dirty="0" err="1"/>
              <a:t>are</a:t>
            </a:r>
            <a:r>
              <a:rPr lang="de-DE" dirty="0"/>
              <a:t> still </a:t>
            </a:r>
            <a:r>
              <a:rPr lang="de-DE" dirty="0" err="1"/>
              <a:t>significant</a:t>
            </a:r>
            <a:r>
              <a:rPr lang="de-DE" dirty="0"/>
              <a:t> </a:t>
            </a:r>
            <a:r>
              <a:rPr lang="de-DE" dirty="0" err="1"/>
              <a:t>if</a:t>
            </a:r>
            <a:r>
              <a:rPr lang="de-DE" dirty="0"/>
              <a:t> </a:t>
            </a:r>
            <a:r>
              <a:rPr lang="de-DE" dirty="0" err="1"/>
              <a:t>controlled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judiciary</a:t>
            </a:r>
            <a:r>
              <a:rPr lang="de-DE" dirty="0"/>
              <a:t> </a:t>
            </a:r>
            <a:r>
              <a:rPr lang="de-DE" dirty="0" err="1"/>
              <a:t>quality</a:t>
            </a:r>
            <a:endParaRPr lang="de-DE" dirty="0"/>
          </a:p>
          <a:p>
            <a:pPr lvl="1"/>
            <a:r>
              <a:rPr lang="de-DE" dirty="0"/>
              <a:t>La Porta et al. (2006) </a:t>
            </a:r>
            <a:r>
              <a:rPr lang="de-DE" dirty="0" err="1"/>
              <a:t>control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contract</a:t>
            </a:r>
            <a:r>
              <a:rPr lang="de-DE" dirty="0"/>
              <a:t> </a:t>
            </a:r>
            <a:r>
              <a:rPr lang="de-DE" dirty="0" err="1"/>
              <a:t>enforcement</a:t>
            </a:r>
            <a:r>
              <a:rPr lang="de-DE" dirty="0"/>
              <a:t> -&gt; </a:t>
            </a:r>
            <a:r>
              <a:rPr lang="de-DE" dirty="0" err="1"/>
              <a:t>both</a:t>
            </a:r>
            <a:r>
              <a:rPr lang="de-DE" dirty="0"/>
              <a:t> </a:t>
            </a:r>
            <a:r>
              <a:rPr lang="de-DE" dirty="0" err="1"/>
              <a:t>are</a:t>
            </a:r>
            <a:r>
              <a:rPr lang="de-DE" dirty="0"/>
              <a:t> </a:t>
            </a:r>
            <a:r>
              <a:rPr lang="de-DE" dirty="0" err="1"/>
              <a:t>important</a:t>
            </a:r>
            <a:endParaRPr lang="de-DE" dirty="0"/>
          </a:p>
          <a:p>
            <a:pPr lvl="1"/>
            <a:r>
              <a:rPr lang="de-DE" dirty="0"/>
              <a:t>Further </a:t>
            </a:r>
            <a:r>
              <a:rPr lang="de-DE" dirty="0" err="1"/>
              <a:t>studies</a:t>
            </a:r>
            <a:r>
              <a:rPr lang="de-DE" dirty="0"/>
              <a:t>: </a:t>
            </a:r>
            <a:r>
              <a:rPr lang="de-DE" dirty="0" err="1"/>
              <a:t>Combination</a:t>
            </a:r>
            <a:r>
              <a:rPr lang="de-DE" dirty="0"/>
              <a:t> </a:t>
            </a:r>
            <a:r>
              <a:rPr lang="de-DE" dirty="0" err="1"/>
              <a:t>most</a:t>
            </a:r>
            <a:r>
              <a:rPr lang="de-DE" dirty="0"/>
              <a:t> </a:t>
            </a:r>
            <a:r>
              <a:rPr lang="de-DE" dirty="0" err="1"/>
              <a:t>effective</a:t>
            </a:r>
            <a:endParaRPr lang="de-DE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15E4283-6CCF-48A2-96A3-CA529BB7CE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9/21/2018</a:t>
            </a:r>
            <a:endParaRPr lang="en-US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66DC1F7-0DFA-4A2B-A783-92EEC91D55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Institutions and Development - Robert Hinz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2DA7946-7B1B-4D9C-8E60-5C53E249C0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E52B5-B2C9-4565-9C1C-465E35D6D4CE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49373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EE4F13E-E9E3-4617-BA6C-F930C3BEE3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IV. </a:t>
            </a:r>
            <a:r>
              <a:rPr lang="de-DE" dirty="0" err="1"/>
              <a:t>Addressed</a:t>
            </a:r>
            <a:r>
              <a:rPr lang="de-DE" dirty="0"/>
              <a:t> </a:t>
            </a:r>
            <a:r>
              <a:rPr lang="de-DE" dirty="0" err="1"/>
              <a:t>Criticism</a:t>
            </a:r>
            <a:br>
              <a:rPr lang="de-DE" dirty="0"/>
            </a:br>
            <a:r>
              <a:rPr lang="de-DE" sz="3200" dirty="0"/>
              <a:t>3. Culture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3D66525-0B9C-4211-A972-7DDBD146BE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Narrative: Legal </a:t>
            </a:r>
            <a:r>
              <a:rPr lang="de-DE" dirty="0" err="1"/>
              <a:t>origins</a:t>
            </a:r>
            <a:r>
              <a:rPr lang="de-DE" dirty="0"/>
              <a:t> </a:t>
            </a:r>
            <a:r>
              <a:rPr lang="de-DE" dirty="0" err="1"/>
              <a:t>are</a:t>
            </a:r>
            <a:r>
              <a:rPr lang="de-DE" dirty="0"/>
              <a:t> </a:t>
            </a:r>
            <a:r>
              <a:rPr lang="de-DE" dirty="0" err="1"/>
              <a:t>merely</a:t>
            </a:r>
            <a:r>
              <a:rPr lang="de-DE" dirty="0"/>
              <a:t> a </a:t>
            </a:r>
            <a:r>
              <a:rPr lang="de-DE" dirty="0" err="1"/>
              <a:t>proxy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culture</a:t>
            </a:r>
            <a:endParaRPr lang="de-DE" dirty="0"/>
          </a:p>
          <a:p>
            <a:pPr marL="0" indent="0">
              <a:buNone/>
            </a:pPr>
            <a:endParaRPr lang="de-DE" dirty="0"/>
          </a:p>
          <a:p>
            <a:r>
              <a:rPr lang="de-DE" dirty="0"/>
              <a:t>But:</a:t>
            </a:r>
          </a:p>
          <a:p>
            <a:pPr lvl="1"/>
            <a:r>
              <a:rPr lang="de-DE" dirty="0"/>
              <a:t>Religion </a:t>
            </a:r>
            <a:r>
              <a:rPr lang="de-DE" dirty="0" err="1"/>
              <a:t>is</a:t>
            </a:r>
            <a:r>
              <a:rPr lang="de-DE" dirty="0"/>
              <a:t> not </a:t>
            </a:r>
            <a:r>
              <a:rPr lang="de-DE" dirty="0" err="1"/>
              <a:t>nearly</a:t>
            </a:r>
            <a:r>
              <a:rPr lang="de-DE" dirty="0"/>
              <a:t> </a:t>
            </a:r>
            <a:r>
              <a:rPr lang="de-DE" dirty="0" err="1"/>
              <a:t>as</a:t>
            </a:r>
            <a:r>
              <a:rPr lang="de-DE" dirty="0"/>
              <a:t> </a:t>
            </a:r>
            <a:r>
              <a:rPr lang="de-DE" dirty="0" err="1"/>
              <a:t>important</a:t>
            </a:r>
            <a:r>
              <a:rPr lang="de-DE" dirty="0"/>
              <a:t> </a:t>
            </a:r>
            <a:r>
              <a:rPr lang="de-DE" dirty="0" err="1"/>
              <a:t>as</a:t>
            </a:r>
            <a:r>
              <a:rPr lang="de-DE" dirty="0"/>
              <a:t> </a:t>
            </a:r>
            <a:r>
              <a:rPr lang="de-DE" dirty="0" err="1"/>
              <a:t>investor</a:t>
            </a:r>
            <a:r>
              <a:rPr lang="de-DE" dirty="0"/>
              <a:t> </a:t>
            </a:r>
            <a:r>
              <a:rPr lang="de-DE" dirty="0" err="1"/>
              <a:t>rights</a:t>
            </a:r>
            <a:r>
              <a:rPr lang="de-DE" dirty="0"/>
              <a:t> (</a:t>
            </a:r>
            <a:r>
              <a:rPr lang="de-DE" dirty="0" err="1"/>
              <a:t>Djankov</a:t>
            </a:r>
            <a:r>
              <a:rPr lang="de-DE" dirty="0"/>
              <a:t> et al., 2007)</a:t>
            </a:r>
          </a:p>
          <a:p>
            <a:pPr lvl="1"/>
            <a:r>
              <a:rPr lang="de-DE" dirty="0"/>
              <a:t>Most </a:t>
            </a:r>
            <a:r>
              <a:rPr lang="de-DE" dirty="0" err="1"/>
              <a:t>indices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cultural</a:t>
            </a:r>
            <a:r>
              <a:rPr lang="de-DE" dirty="0"/>
              <a:t> </a:t>
            </a:r>
            <a:r>
              <a:rPr lang="de-DE" dirty="0" err="1"/>
              <a:t>attitudes</a:t>
            </a:r>
            <a:r>
              <a:rPr lang="de-DE" dirty="0"/>
              <a:t> do not </a:t>
            </a:r>
            <a:r>
              <a:rPr lang="de-DE" dirty="0" err="1"/>
              <a:t>influence</a:t>
            </a:r>
            <a:r>
              <a:rPr lang="de-DE" dirty="0"/>
              <a:t> </a:t>
            </a:r>
            <a:r>
              <a:rPr lang="de-DE" dirty="0" err="1"/>
              <a:t>investor</a:t>
            </a:r>
            <a:r>
              <a:rPr lang="de-DE" dirty="0"/>
              <a:t> </a:t>
            </a:r>
            <a:r>
              <a:rPr lang="de-DE" dirty="0" err="1"/>
              <a:t>rights</a:t>
            </a:r>
            <a:r>
              <a:rPr lang="de-DE" dirty="0"/>
              <a:t> </a:t>
            </a:r>
            <a:r>
              <a:rPr lang="de-DE" dirty="0" err="1"/>
              <a:t>holding</a:t>
            </a:r>
            <a:r>
              <a:rPr lang="de-DE" dirty="0"/>
              <a:t> legal </a:t>
            </a:r>
            <a:r>
              <a:rPr lang="de-DE" dirty="0" err="1"/>
              <a:t>origin</a:t>
            </a:r>
            <a:r>
              <a:rPr lang="de-DE" dirty="0"/>
              <a:t> </a:t>
            </a:r>
            <a:r>
              <a:rPr lang="de-DE" dirty="0" err="1"/>
              <a:t>constant</a:t>
            </a:r>
            <a:endParaRPr lang="de-DE" dirty="0"/>
          </a:p>
          <a:p>
            <a:pPr lvl="1"/>
            <a:endParaRPr lang="de-DE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15E4283-6CCF-48A2-96A3-CA529BB7CE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9/21/2018</a:t>
            </a:r>
            <a:endParaRPr lang="en-US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66DC1F7-0DFA-4A2B-A783-92EEC91D55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Institutions and Development - Robert Hinz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2DA7946-7B1B-4D9C-8E60-5C53E249C0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E52B5-B2C9-4565-9C1C-465E35D6D4CE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53974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EE4F13E-E9E3-4617-BA6C-F930C3BEE3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IV. </a:t>
            </a:r>
            <a:r>
              <a:rPr lang="de-DE" dirty="0" err="1"/>
              <a:t>Addressed</a:t>
            </a:r>
            <a:r>
              <a:rPr lang="de-DE" dirty="0"/>
              <a:t> </a:t>
            </a:r>
            <a:r>
              <a:rPr lang="de-DE" dirty="0" err="1"/>
              <a:t>Criticism</a:t>
            </a:r>
            <a:br>
              <a:rPr lang="de-DE" dirty="0"/>
            </a:br>
            <a:r>
              <a:rPr lang="de-DE" sz="3200" dirty="0"/>
              <a:t>4. Politics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3D66525-0B9C-4211-A972-7DDBD146BE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Narrative: Legal </a:t>
            </a:r>
            <a:r>
              <a:rPr lang="de-DE" dirty="0" err="1"/>
              <a:t>origins</a:t>
            </a:r>
            <a:r>
              <a:rPr lang="de-DE" dirty="0"/>
              <a:t> </a:t>
            </a:r>
            <a:r>
              <a:rPr lang="de-DE" dirty="0" err="1"/>
              <a:t>are</a:t>
            </a:r>
            <a:r>
              <a:rPr lang="de-DE" dirty="0"/>
              <a:t> </a:t>
            </a:r>
            <a:r>
              <a:rPr lang="de-DE" dirty="0" err="1"/>
              <a:t>merely</a:t>
            </a:r>
            <a:r>
              <a:rPr lang="de-DE" dirty="0"/>
              <a:t> a </a:t>
            </a:r>
            <a:r>
              <a:rPr lang="de-DE" dirty="0" err="1"/>
              <a:t>proxy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politics</a:t>
            </a:r>
            <a:endParaRPr lang="de-DE" dirty="0"/>
          </a:p>
          <a:p>
            <a:pPr marL="0" indent="0">
              <a:buNone/>
            </a:pPr>
            <a:endParaRPr lang="de-DE" dirty="0"/>
          </a:p>
          <a:p>
            <a:r>
              <a:rPr lang="de-DE" dirty="0"/>
              <a:t>But: </a:t>
            </a:r>
          </a:p>
          <a:p>
            <a:pPr lvl="1"/>
            <a:r>
              <a:rPr lang="de-DE" dirty="0" err="1"/>
              <a:t>Results</a:t>
            </a:r>
            <a:r>
              <a:rPr lang="de-DE" dirty="0"/>
              <a:t> </a:t>
            </a:r>
            <a:r>
              <a:rPr lang="de-DE" dirty="0" err="1"/>
              <a:t>remain</a:t>
            </a:r>
            <a:r>
              <a:rPr lang="de-DE" dirty="0"/>
              <a:t> </a:t>
            </a:r>
            <a:r>
              <a:rPr lang="de-DE" dirty="0" err="1"/>
              <a:t>significant</a:t>
            </a:r>
            <a:r>
              <a:rPr lang="de-DE" dirty="0"/>
              <a:t> in </a:t>
            </a:r>
            <a:r>
              <a:rPr lang="de-DE" dirty="0" err="1"/>
              <a:t>autocracies</a:t>
            </a:r>
            <a:r>
              <a:rPr lang="de-DE" dirty="0"/>
              <a:t> and </a:t>
            </a:r>
            <a:r>
              <a:rPr lang="de-DE" dirty="0" err="1"/>
              <a:t>democracies</a:t>
            </a:r>
            <a:endParaRPr lang="de-DE" dirty="0"/>
          </a:p>
          <a:p>
            <a:pPr lvl="1"/>
            <a:endParaRPr lang="de-DE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15E4283-6CCF-48A2-96A3-CA529BB7CE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9/21/2018</a:t>
            </a:r>
            <a:endParaRPr lang="en-US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66DC1F7-0DFA-4A2B-A783-92EEC91D55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Institutions and Development - Robert Hinz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2DA7946-7B1B-4D9C-8E60-5C53E249C0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E52B5-B2C9-4565-9C1C-465E35D6D4CE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56150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EE4F13E-E9E3-4617-BA6C-F930C3BEE3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IV. </a:t>
            </a:r>
            <a:r>
              <a:rPr lang="de-DE" dirty="0" err="1"/>
              <a:t>Addressed</a:t>
            </a:r>
            <a:r>
              <a:rPr lang="de-DE" dirty="0"/>
              <a:t> </a:t>
            </a:r>
            <a:r>
              <a:rPr lang="de-DE" dirty="0" err="1"/>
              <a:t>Criticism</a:t>
            </a:r>
            <a:br>
              <a:rPr lang="de-DE" dirty="0"/>
            </a:br>
            <a:r>
              <a:rPr lang="de-DE" sz="3200" dirty="0"/>
              <a:t>5. </a:t>
            </a:r>
            <a:r>
              <a:rPr lang="de-DE" sz="3200" dirty="0" err="1"/>
              <a:t>History</a:t>
            </a:r>
            <a:endParaRPr lang="de-DE" sz="3200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3D66525-0B9C-4211-A972-7DDBD146BE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Narrative: Legal </a:t>
            </a:r>
            <a:r>
              <a:rPr lang="de-DE" dirty="0" err="1"/>
              <a:t>origins</a:t>
            </a:r>
            <a:r>
              <a:rPr lang="de-DE" dirty="0"/>
              <a:t> </a:t>
            </a:r>
            <a:r>
              <a:rPr lang="de-DE" dirty="0" err="1"/>
              <a:t>are</a:t>
            </a:r>
            <a:r>
              <a:rPr lang="de-DE" dirty="0"/>
              <a:t> </a:t>
            </a:r>
            <a:r>
              <a:rPr lang="de-DE" dirty="0" err="1"/>
              <a:t>merely</a:t>
            </a:r>
            <a:r>
              <a:rPr lang="de-DE" dirty="0"/>
              <a:t> a </a:t>
            </a:r>
            <a:r>
              <a:rPr lang="de-DE" dirty="0" err="1"/>
              <a:t>proxy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(</a:t>
            </a:r>
            <a:r>
              <a:rPr lang="de-DE" dirty="0" err="1"/>
              <a:t>financial</a:t>
            </a:r>
            <a:r>
              <a:rPr lang="de-DE" dirty="0"/>
              <a:t>) </a:t>
            </a:r>
            <a:r>
              <a:rPr lang="de-DE" dirty="0" err="1"/>
              <a:t>history</a:t>
            </a:r>
            <a:endParaRPr lang="de-DE" dirty="0"/>
          </a:p>
          <a:p>
            <a:pPr marL="0" indent="0">
              <a:buNone/>
            </a:pPr>
            <a:endParaRPr lang="de-DE" dirty="0"/>
          </a:p>
          <a:p>
            <a:r>
              <a:rPr lang="de-DE" dirty="0"/>
              <a:t>But: </a:t>
            </a:r>
          </a:p>
          <a:p>
            <a:pPr lvl="1"/>
            <a:r>
              <a:rPr lang="de-DE" dirty="0"/>
              <a:t>French-</a:t>
            </a:r>
            <a:r>
              <a:rPr lang="de-DE" dirty="0" err="1"/>
              <a:t>civil</a:t>
            </a:r>
            <a:r>
              <a:rPr lang="de-DE" dirty="0"/>
              <a:t> </a:t>
            </a:r>
            <a:r>
              <a:rPr lang="de-DE" dirty="0" err="1"/>
              <a:t>law</a:t>
            </a:r>
            <a:r>
              <a:rPr lang="de-DE" dirty="0"/>
              <a:t> countries </a:t>
            </a:r>
            <a:r>
              <a:rPr lang="de-DE" dirty="0" err="1"/>
              <a:t>had</a:t>
            </a:r>
            <a:r>
              <a:rPr lang="de-DE" dirty="0"/>
              <a:t> in 1913 </a:t>
            </a:r>
            <a:r>
              <a:rPr lang="de-DE" dirty="0" err="1"/>
              <a:t>more</a:t>
            </a:r>
            <a:r>
              <a:rPr lang="de-DE" dirty="0"/>
              <a:t> </a:t>
            </a:r>
            <a:r>
              <a:rPr lang="de-DE" dirty="0" err="1"/>
              <a:t>developed</a:t>
            </a:r>
            <a:r>
              <a:rPr lang="de-DE" dirty="0"/>
              <a:t> </a:t>
            </a:r>
            <a:r>
              <a:rPr lang="de-DE" dirty="0" err="1"/>
              <a:t>financial</a:t>
            </a:r>
            <a:r>
              <a:rPr lang="de-DE" dirty="0"/>
              <a:t> </a:t>
            </a:r>
            <a:r>
              <a:rPr lang="de-DE" dirty="0" err="1"/>
              <a:t>markets</a:t>
            </a:r>
            <a:endParaRPr lang="de-DE" dirty="0"/>
          </a:p>
          <a:p>
            <a:pPr lvl="1"/>
            <a:endParaRPr lang="de-DE" dirty="0"/>
          </a:p>
          <a:p>
            <a:pPr lvl="1"/>
            <a:endParaRPr lang="de-DE" dirty="0"/>
          </a:p>
          <a:p>
            <a:pPr lvl="1"/>
            <a:endParaRPr lang="de-DE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15E4283-6CCF-48A2-96A3-CA529BB7CE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9/21/2018</a:t>
            </a:r>
            <a:endParaRPr lang="en-US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66DC1F7-0DFA-4A2B-A783-92EEC91D55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Institutions and Development - Robert Hinz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2DA7946-7B1B-4D9C-8E60-5C53E249C0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E52B5-B2C9-4565-9C1C-465E35D6D4CE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23700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9944E24-4A9E-4330-B26D-F5DC562744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IV. </a:t>
            </a:r>
            <a:r>
              <a:rPr lang="de-DE" dirty="0" err="1"/>
              <a:t>Blueprint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policy</a:t>
            </a:r>
            <a:r>
              <a:rPr lang="de-DE" dirty="0"/>
              <a:t> </a:t>
            </a:r>
            <a:r>
              <a:rPr lang="de-DE" dirty="0" err="1"/>
              <a:t>reform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E235F08-962A-467E-8FE9-99AB73D407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1.)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extent</a:t>
            </a:r>
            <a:r>
              <a:rPr lang="de-DE" dirty="0"/>
              <a:t> </a:t>
            </a:r>
            <a:r>
              <a:rPr lang="de-DE" dirty="0" err="1"/>
              <a:t>that</a:t>
            </a:r>
            <a:r>
              <a:rPr lang="de-DE" dirty="0"/>
              <a:t> a </a:t>
            </a:r>
            <a:r>
              <a:rPr lang="de-DE" dirty="0" err="1"/>
              <a:t>country</a:t>
            </a:r>
            <a:r>
              <a:rPr lang="de-DE" dirty="0"/>
              <a:t> </a:t>
            </a:r>
            <a:r>
              <a:rPr lang="de-DE" dirty="0" err="1"/>
              <a:t>has</a:t>
            </a:r>
            <a:r>
              <a:rPr lang="de-DE" dirty="0"/>
              <a:t> a </a:t>
            </a:r>
            <a:r>
              <a:rPr lang="de-DE" dirty="0" err="1"/>
              <a:t>particular</a:t>
            </a:r>
            <a:r>
              <a:rPr lang="de-DE" dirty="0"/>
              <a:t> legal </a:t>
            </a:r>
            <a:r>
              <a:rPr lang="de-DE" dirty="0" err="1"/>
              <a:t>or</a:t>
            </a:r>
            <a:r>
              <a:rPr lang="de-DE" dirty="0"/>
              <a:t> </a:t>
            </a:r>
            <a:r>
              <a:rPr lang="de-DE" dirty="0" err="1"/>
              <a:t>regulatory</a:t>
            </a:r>
            <a:r>
              <a:rPr lang="de-DE" dirty="0"/>
              <a:t> style </a:t>
            </a:r>
            <a:r>
              <a:rPr lang="de-DE" dirty="0" err="1"/>
              <a:t>shaped</a:t>
            </a:r>
            <a:r>
              <a:rPr lang="de-DE" dirty="0"/>
              <a:t> </a:t>
            </a:r>
            <a:r>
              <a:rPr lang="de-DE" dirty="0" err="1"/>
              <a:t>by</a:t>
            </a:r>
            <a:r>
              <a:rPr lang="de-DE" dirty="0"/>
              <a:t> ist legal </a:t>
            </a:r>
            <a:r>
              <a:rPr lang="de-DE" dirty="0" err="1"/>
              <a:t>tradition</a:t>
            </a:r>
            <a:r>
              <a:rPr lang="de-DE" dirty="0"/>
              <a:t>, </a:t>
            </a:r>
            <a:r>
              <a:rPr lang="de-DE" dirty="0" err="1"/>
              <a:t>it</a:t>
            </a:r>
            <a:r>
              <a:rPr lang="de-DE" dirty="0"/>
              <a:t> </a:t>
            </a:r>
            <a:r>
              <a:rPr lang="de-DE" dirty="0" err="1"/>
              <a:t>might</a:t>
            </a:r>
            <a:r>
              <a:rPr lang="de-DE" dirty="0"/>
              <a:t> </a:t>
            </a:r>
            <a:r>
              <a:rPr lang="de-DE" dirty="0" err="1"/>
              <a:t>apply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tools</a:t>
            </a:r>
            <a:r>
              <a:rPr lang="de-DE" dirty="0"/>
              <a:t> </a:t>
            </a:r>
            <a:r>
              <a:rPr lang="de-DE" dirty="0" err="1"/>
              <a:t>characteristic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that</a:t>
            </a:r>
            <a:r>
              <a:rPr lang="de-DE" dirty="0"/>
              <a:t> style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areas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regulation</a:t>
            </a:r>
            <a:r>
              <a:rPr lang="de-DE" dirty="0"/>
              <a:t> </a:t>
            </a:r>
            <a:r>
              <a:rPr lang="de-DE" dirty="0" err="1"/>
              <a:t>where</a:t>
            </a:r>
            <a:r>
              <a:rPr lang="de-DE" dirty="0"/>
              <a:t> </a:t>
            </a:r>
            <a:r>
              <a:rPr lang="de-DE" dirty="0" err="1"/>
              <a:t>they</a:t>
            </a:r>
            <a:r>
              <a:rPr lang="de-DE" dirty="0"/>
              <a:t> </a:t>
            </a:r>
            <a:r>
              <a:rPr lang="de-DE" dirty="0" err="1"/>
              <a:t>are</a:t>
            </a:r>
            <a:r>
              <a:rPr lang="de-DE" dirty="0"/>
              <a:t> </a:t>
            </a:r>
            <a:r>
              <a:rPr lang="de-DE" dirty="0" err="1"/>
              <a:t>inappropriate</a:t>
            </a:r>
            <a:r>
              <a:rPr lang="de-DE" dirty="0"/>
              <a:t> </a:t>
            </a:r>
          </a:p>
          <a:p>
            <a:r>
              <a:rPr lang="de-DE" dirty="0"/>
              <a:t>2.) Country </a:t>
            </a:r>
            <a:r>
              <a:rPr lang="de-DE" dirty="0" err="1"/>
              <a:t>that</a:t>
            </a:r>
            <a:r>
              <a:rPr lang="de-DE" dirty="0"/>
              <a:t> </a:t>
            </a:r>
            <a:r>
              <a:rPr lang="de-DE" dirty="0" err="1"/>
              <a:t>introduces</a:t>
            </a:r>
            <a:r>
              <a:rPr lang="de-DE" dirty="0"/>
              <a:t> legal and </a:t>
            </a:r>
            <a:r>
              <a:rPr lang="de-DE" dirty="0" err="1"/>
              <a:t>regulatory</a:t>
            </a:r>
            <a:r>
              <a:rPr lang="de-DE" dirty="0"/>
              <a:t> </a:t>
            </a:r>
            <a:r>
              <a:rPr lang="de-DE" dirty="0" err="1"/>
              <a:t>rules</a:t>
            </a:r>
            <a:r>
              <a:rPr lang="de-DE" dirty="0"/>
              <a:t> in a </a:t>
            </a:r>
            <a:r>
              <a:rPr lang="de-DE" dirty="0" err="1"/>
              <a:t>situation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extreme </a:t>
            </a:r>
            <a:r>
              <a:rPr lang="de-DE" dirty="0" err="1"/>
              <a:t>disorder</a:t>
            </a:r>
            <a:r>
              <a:rPr lang="de-DE" dirty="0"/>
              <a:t> </a:t>
            </a:r>
            <a:r>
              <a:rPr lang="de-DE" dirty="0" err="1"/>
              <a:t>may</a:t>
            </a:r>
            <a:r>
              <a:rPr lang="de-DE" dirty="0"/>
              <a:t> fail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return</a:t>
            </a:r>
            <a:r>
              <a:rPr lang="de-DE" dirty="0"/>
              <a:t> normal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C087CF2-11A3-4B78-B90A-F54382EBE3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9/21/2018</a:t>
            </a:r>
            <a:endParaRPr lang="en-US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8E1E116-D5CA-41CA-A716-82F8CC2B72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Institutions and Development - Robert Hinz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3B32F10-E930-4D07-82E3-B7D28E59A9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E52B5-B2C9-4565-9C1C-465E35D6D4CE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2754103"/>
      </p:ext>
    </p:extLst>
  </p:cSld>
  <p:clrMapOvr>
    <a:masterClrMapping/>
  </p:clrMapOvr>
  <p:transition spd="slow">
    <p:wipe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42423E2-7A89-46FC-A716-8B730748C1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V. Main </a:t>
            </a:r>
            <a:r>
              <a:rPr lang="de-DE" dirty="0" err="1"/>
              <a:t>results</a:t>
            </a:r>
            <a:br>
              <a:rPr lang="de-DE" dirty="0"/>
            </a:br>
            <a:r>
              <a:rPr lang="de-DE" sz="3200" dirty="0"/>
              <a:t>1. </a:t>
            </a:r>
            <a:r>
              <a:rPr lang="de-DE" sz="3200" dirty="0" err="1"/>
              <a:t>Four</a:t>
            </a:r>
            <a:r>
              <a:rPr lang="de-DE" sz="3200" dirty="0"/>
              <a:t> </a:t>
            </a:r>
            <a:r>
              <a:rPr lang="de-DE" sz="3200" dirty="0" err="1"/>
              <a:t>propositions</a:t>
            </a:r>
            <a:endParaRPr lang="de-DE" sz="3200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2D81C07-CF18-4E64-AAA1-C77BB4B342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607211" cy="4351338"/>
          </a:xfrm>
        </p:spPr>
        <p:txBody>
          <a:bodyPr/>
          <a:lstStyle/>
          <a:p>
            <a:pPr marL="0" indent="0">
              <a:buNone/>
            </a:pPr>
            <a:r>
              <a:rPr lang="de-DE" dirty="0"/>
              <a:t>1.) Legal </a:t>
            </a:r>
            <a:r>
              <a:rPr lang="de-DE" dirty="0" err="1"/>
              <a:t>rules</a:t>
            </a:r>
            <a:r>
              <a:rPr lang="de-DE" dirty="0"/>
              <a:t> and </a:t>
            </a:r>
            <a:r>
              <a:rPr lang="de-DE" dirty="0" err="1"/>
              <a:t>regulations</a:t>
            </a:r>
            <a:r>
              <a:rPr lang="de-DE" dirty="0"/>
              <a:t> </a:t>
            </a:r>
            <a:r>
              <a:rPr lang="de-DE" dirty="0" err="1"/>
              <a:t>differ</a:t>
            </a:r>
            <a:r>
              <a:rPr lang="de-DE" dirty="0"/>
              <a:t> </a:t>
            </a:r>
            <a:r>
              <a:rPr lang="de-DE" dirty="0" err="1"/>
              <a:t>systematically</a:t>
            </a:r>
            <a:r>
              <a:rPr lang="de-DE" dirty="0"/>
              <a:t> </a:t>
            </a:r>
            <a:r>
              <a:rPr lang="de-DE" dirty="0" err="1"/>
              <a:t>across</a:t>
            </a:r>
            <a:r>
              <a:rPr lang="de-DE" dirty="0"/>
              <a:t> countries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/>
              <a:t>2.) Legal </a:t>
            </a:r>
            <a:r>
              <a:rPr lang="de-DE" dirty="0" err="1"/>
              <a:t>origins</a:t>
            </a:r>
            <a:r>
              <a:rPr lang="de-DE" dirty="0"/>
              <a:t> </a:t>
            </a:r>
            <a:r>
              <a:rPr lang="de-DE" dirty="0" err="1"/>
              <a:t>account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these</a:t>
            </a:r>
            <a:r>
              <a:rPr lang="de-DE" dirty="0"/>
              <a:t> </a:t>
            </a:r>
            <a:r>
              <a:rPr lang="de-DE" dirty="0" err="1"/>
              <a:t>differences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a </a:t>
            </a:r>
            <a:r>
              <a:rPr lang="de-DE" dirty="0" err="1"/>
              <a:t>significant</a:t>
            </a:r>
            <a:r>
              <a:rPr lang="de-DE" dirty="0"/>
              <a:t> </a:t>
            </a:r>
            <a:r>
              <a:rPr lang="de-DE" dirty="0" err="1"/>
              <a:t>extent</a:t>
            </a:r>
            <a:endParaRPr lang="de-DE" dirty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/>
              <a:t>3.) Basic </a:t>
            </a:r>
            <a:r>
              <a:rPr lang="de-DE" dirty="0" err="1"/>
              <a:t>historical</a:t>
            </a:r>
            <a:r>
              <a:rPr lang="de-DE" dirty="0"/>
              <a:t> </a:t>
            </a:r>
            <a:r>
              <a:rPr lang="de-DE" dirty="0" err="1"/>
              <a:t>divergence</a:t>
            </a:r>
            <a:r>
              <a:rPr lang="de-DE" dirty="0"/>
              <a:t> in legal </a:t>
            </a:r>
            <a:r>
              <a:rPr lang="de-DE" dirty="0" err="1"/>
              <a:t>traditions</a:t>
            </a:r>
            <a:r>
              <a:rPr lang="de-DE" dirty="0"/>
              <a:t> </a:t>
            </a:r>
            <a:r>
              <a:rPr lang="de-DE" dirty="0" err="1"/>
              <a:t>explains</a:t>
            </a:r>
            <a:r>
              <a:rPr lang="de-DE" dirty="0"/>
              <a:t> </a:t>
            </a:r>
            <a:r>
              <a:rPr lang="de-DE" dirty="0" err="1"/>
              <a:t>why</a:t>
            </a:r>
            <a:r>
              <a:rPr lang="de-DE" dirty="0"/>
              <a:t> </a:t>
            </a:r>
            <a:r>
              <a:rPr lang="de-DE" dirty="0" err="1"/>
              <a:t>rules</a:t>
            </a:r>
            <a:r>
              <a:rPr lang="de-DE" dirty="0"/>
              <a:t> </a:t>
            </a:r>
            <a:r>
              <a:rPr lang="de-DE" dirty="0" err="1"/>
              <a:t>differ</a:t>
            </a:r>
            <a:endParaRPr lang="de-DE" dirty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/>
              <a:t>4.) </a:t>
            </a:r>
            <a:r>
              <a:rPr lang="de-DE" dirty="0" err="1"/>
              <a:t>Measured</a:t>
            </a:r>
            <a:r>
              <a:rPr lang="de-DE" dirty="0"/>
              <a:t> </a:t>
            </a:r>
            <a:r>
              <a:rPr lang="de-DE" dirty="0" err="1"/>
              <a:t>differences</a:t>
            </a:r>
            <a:r>
              <a:rPr lang="de-DE" dirty="0"/>
              <a:t> in legal </a:t>
            </a:r>
            <a:r>
              <a:rPr lang="de-DE" dirty="0" err="1"/>
              <a:t>rules</a:t>
            </a:r>
            <a:r>
              <a:rPr lang="de-DE" dirty="0"/>
              <a:t> matter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economic</a:t>
            </a:r>
            <a:r>
              <a:rPr lang="de-DE" dirty="0"/>
              <a:t> and social </a:t>
            </a:r>
            <a:r>
              <a:rPr lang="de-DE" dirty="0" err="1"/>
              <a:t>outcomes</a:t>
            </a:r>
            <a:endParaRPr lang="de-DE" dirty="0"/>
          </a:p>
          <a:p>
            <a:pPr marL="0" indent="0">
              <a:buNone/>
            </a:pPr>
            <a:endParaRPr lang="de-DE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40FDD64-5E1D-4958-9A2D-93677F3411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9/21/2018</a:t>
            </a:r>
            <a:endParaRPr lang="en-US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B1244EF-A908-4F8B-87C6-7F3BD17553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Institutions and Development - Robert Hinz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215C2FD-A505-49FB-81B3-21F719B106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E52B5-B2C9-4565-9C1C-465E35D6D4CE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34909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V. Main results</a:t>
            </a:r>
            <a:br>
              <a:rPr lang="en-US" dirty="0"/>
            </a:br>
            <a:r>
              <a:rPr lang="en-US" sz="3200" dirty="0"/>
              <a:t>2. Recap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383603"/>
            <a:ext cx="12192000" cy="3793359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Which institutions are responsible for financial development?</a:t>
            </a:r>
          </a:p>
          <a:p>
            <a:endParaRPr lang="en-US" dirty="0"/>
          </a:p>
          <a:p>
            <a:pPr marL="0" indent="0" algn="ctr">
              <a:buNone/>
            </a:pPr>
            <a:r>
              <a:rPr lang="en-US" dirty="0"/>
              <a:t>“Legal origins have significant consequences for the legal and regulatory framework of the society, as well as for economic outcomes”</a:t>
            </a:r>
          </a:p>
          <a:p>
            <a:endParaRPr lang="en-US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531E8F7-7FFC-4877-A488-973DBEC7E2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9/21/2018</a:t>
            </a:r>
            <a:endParaRPr lang="en-US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9CFD1C43-817B-41F3-BD86-B32CC2B264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E52B5-B2C9-4565-9C1C-465E35D6D4CE}" type="slidenum">
              <a:rPr lang="en-US" smtClean="0"/>
              <a:t>27</a:t>
            </a:fld>
            <a:endParaRPr lang="en-US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9D68B4B3-149D-4166-B910-230DBAFE4A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Institutions and Development - Robert Hinz</a:t>
            </a:r>
          </a:p>
        </p:txBody>
      </p:sp>
    </p:spTree>
    <p:extLst>
      <p:ext uri="{BB962C8B-B14F-4D97-AF65-F5344CB8AC3E}">
        <p14:creationId xmlns:p14="http://schemas.microsoft.com/office/powerpoint/2010/main" val="96928018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719D2F1-1526-4D0F-95C3-AB37699463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Structure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B28DE85-29E3-428C-BAEF-151EA6B9B4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A. Law and Finance (1998)</a:t>
            </a:r>
          </a:p>
          <a:p>
            <a:endParaRPr lang="de-DE" dirty="0"/>
          </a:p>
          <a:p>
            <a:r>
              <a:rPr lang="de-DE" dirty="0"/>
              <a:t>B. The </a:t>
            </a:r>
            <a:r>
              <a:rPr lang="de-DE" dirty="0" err="1"/>
              <a:t>Economic</a:t>
            </a:r>
            <a:r>
              <a:rPr lang="de-DE" dirty="0"/>
              <a:t> </a:t>
            </a:r>
            <a:r>
              <a:rPr lang="de-DE" dirty="0" err="1"/>
              <a:t>Consequences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Legal Origins (2008)</a:t>
            </a:r>
          </a:p>
          <a:p>
            <a:endParaRPr lang="de-DE" dirty="0"/>
          </a:p>
          <a:p>
            <a:r>
              <a:rPr lang="de-DE" dirty="0"/>
              <a:t>C. </a:t>
            </a:r>
            <a:r>
              <a:rPr lang="de-DE" dirty="0" err="1"/>
              <a:t>Criticism</a:t>
            </a:r>
            <a:r>
              <a:rPr lang="de-DE" dirty="0"/>
              <a:t> 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5A46FCD-DB00-4EE1-851C-C3845B48EF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9/21/2018</a:t>
            </a:r>
            <a:endParaRPr lang="en-US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17613AA-4F4B-4142-9D2E-3CA5C5B0A2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Institutions and Development - Robert Hinz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3E4DEA8-0788-4756-9BB0-D5B8781EA2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E52B5-B2C9-4565-9C1C-465E35D6D4CE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18501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mph" presetSubtype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C. </a:t>
            </a:r>
            <a:r>
              <a:rPr lang="de-DE" dirty="0" err="1"/>
              <a:t>Criticism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“France and Belgium, after all, are both very rich countries”</a:t>
            </a:r>
          </a:p>
          <a:p>
            <a:endParaRPr lang="en-US" dirty="0"/>
          </a:p>
          <a:p>
            <a:r>
              <a:rPr lang="en-US" dirty="0"/>
              <a:t>There is no treatment, they are still different countries</a:t>
            </a:r>
          </a:p>
          <a:p>
            <a:endParaRPr lang="en-US" dirty="0"/>
          </a:p>
          <a:p>
            <a:r>
              <a:rPr lang="en-US" dirty="0"/>
              <a:t>“One” “legal family”</a:t>
            </a:r>
          </a:p>
          <a:p>
            <a:endParaRPr lang="en-US" dirty="0"/>
          </a:p>
          <a:p>
            <a:r>
              <a:rPr lang="en-US" dirty="0"/>
              <a:t>Variables (random, estimated)</a:t>
            </a:r>
          </a:p>
          <a:p>
            <a:endParaRPr lang="en-US" dirty="0"/>
          </a:p>
          <a:p>
            <a:r>
              <a:rPr lang="en-US" dirty="0"/>
              <a:t>Development before middle age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692D0E8-1466-43F0-BF67-245BE013F2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9/21/2018</a:t>
            </a:r>
            <a:endParaRPr lang="en-US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2FB2FA03-8E84-4C63-80EB-7DB479B725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E52B5-B2C9-4565-9C1C-465E35D6D4CE}" type="slidenum">
              <a:rPr lang="en-US" smtClean="0"/>
              <a:t>29</a:t>
            </a:fld>
            <a:endParaRPr lang="en-US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2CA9A81F-E527-4839-8FA3-AB7B7EBE6B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Institutions and Development - Robert Hinz</a:t>
            </a:r>
          </a:p>
        </p:txBody>
      </p:sp>
    </p:spTree>
    <p:extLst>
      <p:ext uri="{BB962C8B-B14F-4D97-AF65-F5344CB8AC3E}">
        <p14:creationId xmlns:p14="http://schemas.microsoft.com/office/powerpoint/2010/main" val="42392721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I. Summary	</a:t>
            </a:r>
            <a:br>
              <a:rPr lang="en-US" dirty="0"/>
            </a:br>
            <a:r>
              <a:rPr lang="en-US" sz="3200" dirty="0"/>
              <a:t>1. Question and its importance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Legal rules, legal enforcement, effect of the rules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Different countries could have substantially different rules </a:t>
            </a:r>
          </a:p>
          <a:p>
            <a:endParaRPr lang="en-US" dirty="0"/>
          </a:p>
          <a:p>
            <a:r>
              <a:rPr lang="en-US" dirty="0"/>
              <a:t>Substantially different rules might explain differences in development</a:t>
            </a:r>
          </a:p>
          <a:p>
            <a:endParaRPr lang="en-US" dirty="0"/>
          </a:p>
          <a:p>
            <a:r>
              <a:rPr lang="en-US" dirty="0"/>
              <a:t>4 legal families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20662B1-F47A-4BD6-AD01-350D39ED4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9/21/2018</a:t>
            </a:r>
            <a:endParaRPr lang="en-US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043DDF55-D7AC-428E-B882-B47CF85EE8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E52B5-B2C9-4565-9C1C-465E35D6D4CE}" type="slidenum">
              <a:rPr lang="en-US" smtClean="0"/>
              <a:t>3</a:t>
            </a:fld>
            <a:endParaRPr lang="en-US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01A0C9B4-FEF0-4FF9-8536-3020D8E168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Institutions and Development - Robert Hinz</a:t>
            </a:r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81181AF8-B421-435D-80B6-E89ED2F8590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9061" y="0"/>
            <a:ext cx="8213877" cy="6356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792104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383603"/>
            <a:ext cx="12192000" cy="3793359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Which institutions are responsible for financial development?</a:t>
            </a:r>
          </a:p>
          <a:p>
            <a:endParaRPr lang="en-US" dirty="0"/>
          </a:p>
          <a:p>
            <a:pPr marL="0" indent="0" algn="ctr">
              <a:buNone/>
            </a:pPr>
            <a:r>
              <a:rPr lang="en-US" dirty="0"/>
              <a:t>“Legal origins have significant consequences for the legal and regulatory framework of the society, as well as for economic outcomes”</a:t>
            </a:r>
          </a:p>
          <a:p>
            <a:endParaRPr lang="en-US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531E8F7-7FFC-4877-A488-973DBEC7E2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9/21/2018</a:t>
            </a:r>
            <a:endParaRPr lang="en-US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9CFD1C43-817B-41F3-BD86-B32CC2B264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E52B5-B2C9-4565-9C1C-465E35D6D4CE}" type="slidenum">
              <a:rPr lang="en-US" smtClean="0"/>
              <a:t>30</a:t>
            </a:fld>
            <a:endParaRPr lang="en-US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9D68B4B3-149D-4166-B910-230DBAFE4A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Institutions and Development - Robert Hinz</a:t>
            </a:r>
          </a:p>
        </p:txBody>
      </p:sp>
    </p:spTree>
    <p:extLst>
      <p:ext uri="{BB962C8B-B14F-4D97-AF65-F5344CB8AC3E}">
        <p14:creationId xmlns:p14="http://schemas.microsoft.com/office/powerpoint/2010/main" val="394983414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641CBF3-0BF8-4380-AA14-B38877E376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I. Summary</a:t>
            </a:r>
            <a:br>
              <a:rPr lang="de-DE" dirty="0"/>
            </a:br>
            <a:r>
              <a:rPr lang="de-DE" sz="3200" dirty="0"/>
              <a:t>2. Method and </a:t>
            </a:r>
            <a:r>
              <a:rPr lang="de-DE" sz="3200" dirty="0" err="1"/>
              <a:t>main</a:t>
            </a:r>
            <a:r>
              <a:rPr lang="de-DE" sz="3200" dirty="0"/>
              <a:t> </a:t>
            </a:r>
            <a:r>
              <a:rPr lang="de-DE" sz="3200" dirty="0" err="1"/>
              <a:t>result</a:t>
            </a:r>
            <a:endParaRPr lang="de-DE" sz="3200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9849CFB-1476-42BD-87AA-EA6F15338A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Comparative statistical analysis of 49 countries:</a:t>
            </a:r>
          </a:p>
          <a:p>
            <a:pPr lvl="1"/>
            <a:r>
              <a:rPr lang="en-US" dirty="0"/>
              <a:t>Laws protecting investors</a:t>
            </a:r>
          </a:p>
          <a:p>
            <a:pPr lvl="1"/>
            <a:r>
              <a:rPr lang="en-US" dirty="0"/>
              <a:t>Quality of law enforcement </a:t>
            </a:r>
          </a:p>
          <a:p>
            <a:pPr lvl="1"/>
            <a:r>
              <a:rPr lang="en-US" dirty="0"/>
              <a:t>Effect on corporate ownership</a:t>
            </a:r>
          </a:p>
          <a:p>
            <a:endParaRPr lang="en-US" dirty="0"/>
          </a:p>
          <a:p>
            <a:r>
              <a:rPr lang="en-US" dirty="0"/>
              <a:t>What is the main result?</a:t>
            </a:r>
          </a:p>
          <a:p>
            <a:pPr lvl="1"/>
            <a:r>
              <a:rPr lang="en-US" dirty="0"/>
              <a:t>Laws differ markedly within the legal families</a:t>
            </a:r>
          </a:p>
          <a:p>
            <a:pPr lvl="1"/>
            <a:r>
              <a:rPr lang="en-US" dirty="0"/>
              <a:t>Law enforcement differs significantly within the legal families</a:t>
            </a:r>
          </a:p>
          <a:p>
            <a:pPr lvl="1"/>
            <a:r>
              <a:rPr lang="en-US" dirty="0"/>
              <a:t>Countries develop substitute mechanisms for poor investor protection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de-DE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9317193-1155-4951-A496-EABB45B27D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9/21/2018</a:t>
            </a:r>
            <a:endParaRPr lang="en-US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259AA84D-FF25-461A-A147-F7CEBD1226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E52B5-B2C9-4565-9C1C-465E35D6D4CE}" type="slidenum">
              <a:rPr lang="en-US" smtClean="0"/>
              <a:t>4</a:t>
            </a:fld>
            <a:endParaRPr lang="en-US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69556389-E51A-4B70-97F0-DE528174D3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Institutions and Development - Robert Hinz</a:t>
            </a:r>
          </a:p>
        </p:txBody>
      </p:sp>
    </p:spTree>
    <p:extLst>
      <p:ext uri="{BB962C8B-B14F-4D97-AF65-F5344CB8AC3E}">
        <p14:creationId xmlns:p14="http://schemas.microsoft.com/office/powerpoint/2010/main" val="357705590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II. Paper’s question and contribution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96538"/>
            <a:ext cx="10515600" cy="3812704"/>
          </a:xfrm>
        </p:spPr>
        <p:txBody>
          <a:bodyPr/>
          <a:lstStyle/>
          <a:p>
            <a:r>
              <a:rPr lang="en-US" dirty="0"/>
              <a:t>What do we learn that we did not know before?</a:t>
            </a:r>
          </a:p>
          <a:p>
            <a:pPr lvl="1"/>
            <a:r>
              <a:rPr lang="en-US" dirty="0"/>
              <a:t>No systematic knowledge before (1998)</a:t>
            </a:r>
          </a:p>
          <a:p>
            <a:pPr lvl="1"/>
            <a:r>
              <a:rPr lang="en-US" dirty="0"/>
              <a:t>Substantially different rules might explain differences in financial patterns</a:t>
            </a:r>
          </a:p>
          <a:p>
            <a:pPr lvl="1"/>
            <a:endParaRPr lang="en-US" dirty="0"/>
          </a:p>
          <a:p>
            <a:r>
              <a:rPr lang="en-US" dirty="0"/>
              <a:t>How does the paper relate to economic theory? </a:t>
            </a:r>
          </a:p>
          <a:p>
            <a:pPr lvl="1"/>
            <a:r>
              <a:rPr lang="en-US" dirty="0"/>
              <a:t>Narrative: Weak investor protection laws actually make a difference</a:t>
            </a:r>
          </a:p>
          <a:p>
            <a:pPr lvl="1"/>
            <a:r>
              <a:rPr lang="en-US" dirty="0"/>
              <a:t>Poor investor rights and poor legal enforceability might come with a price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A4661F8-50DA-4D60-83A4-1ADE99A7E0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9/21/2018</a:t>
            </a:r>
            <a:endParaRPr lang="en-US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E0336973-58AC-425E-8537-D995C16D55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E52B5-B2C9-4565-9C1C-465E35D6D4CE}" type="slidenum">
              <a:rPr lang="en-US" smtClean="0"/>
              <a:t>5</a:t>
            </a:fld>
            <a:endParaRPr lang="en-US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76A991CB-9416-43A6-A904-8AA39533D1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Institutions and Development - Robert Hinz</a:t>
            </a:r>
          </a:p>
        </p:txBody>
      </p:sp>
    </p:spTree>
    <p:extLst>
      <p:ext uri="{BB962C8B-B14F-4D97-AF65-F5344CB8AC3E}">
        <p14:creationId xmlns:p14="http://schemas.microsoft.com/office/powerpoint/2010/main" val="183556115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III. Details of the paper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21588"/>
            <a:ext cx="10515600" cy="4351338"/>
          </a:xfrm>
        </p:spPr>
        <p:txBody>
          <a:bodyPr/>
          <a:lstStyle/>
          <a:p>
            <a:r>
              <a:rPr lang="en-US" dirty="0"/>
              <a:t>In what context do the authors test the hypothesis?</a:t>
            </a:r>
          </a:p>
          <a:p>
            <a:pPr lvl="1"/>
            <a:r>
              <a:rPr lang="en-US" dirty="0"/>
              <a:t>Comparative statistical analysis </a:t>
            </a:r>
          </a:p>
          <a:p>
            <a:pPr lvl="1"/>
            <a:r>
              <a:rPr lang="en-US" dirty="0"/>
              <a:t>Data from 1993</a:t>
            </a:r>
          </a:p>
          <a:p>
            <a:endParaRPr lang="en-US" dirty="0"/>
          </a:p>
          <a:p>
            <a:r>
              <a:rPr lang="en-US" dirty="0"/>
              <a:t>Why is this a good experiment?</a:t>
            </a:r>
          </a:p>
          <a:p>
            <a:pPr lvl="1"/>
            <a:r>
              <a:rPr lang="en-US" dirty="0"/>
              <a:t>Large amount of data</a:t>
            </a:r>
          </a:p>
          <a:p>
            <a:pPr lvl="1"/>
            <a:r>
              <a:rPr lang="en-US" dirty="0"/>
              <a:t>Covers many countries</a:t>
            </a:r>
          </a:p>
          <a:p>
            <a:pPr lvl="1"/>
            <a:r>
              <a:rPr lang="en-US" dirty="0"/>
              <a:t>No focus on a single incident</a:t>
            </a:r>
          </a:p>
          <a:p>
            <a:pPr lvl="1"/>
            <a:endParaRPr lang="en-US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C9CAFF9-154E-49F7-9866-C6F050D0DF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9/21/2018</a:t>
            </a:r>
            <a:endParaRPr lang="en-US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62F250CA-2CBB-4761-A70E-E7CDE52639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E52B5-B2C9-4565-9C1C-465E35D6D4CE}" type="slidenum">
              <a:rPr lang="en-US" smtClean="0"/>
              <a:t>6</a:t>
            </a:fld>
            <a:endParaRPr lang="en-US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B443B868-46EF-4539-983E-F1A450A8CB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Institutions and Development - Robert Hinz</a:t>
            </a:r>
          </a:p>
        </p:txBody>
      </p:sp>
    </p:spTree>
    <p:extLst>
      <p:ext uri="{BB962C8B-B14F-4D97-AF65-F5344CB8AC3E}">
        <p14:creationId xmlns:p14="http://schemas.microsoft.com/office/powerpoint/2010/main" val="83991331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IV. Data</a:t>
            </a:r>
            <a:br>
              <a:rPr lang="en-US" dirty="0"/>
            </a:br>
            <a:r>
              <a:rPr lang="en-US" sz="3200" dirty="0"/>
              <a:t>1. Countries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Which countries did the authors pick?</a:t>
            </a:r>
          </a:p>
          <a:p>
            <a:endParaRPr lang="en-US" dirty="0"/>
          </a:p>
          <a:p>
            <a:pPr lvl="1"/>
            <a:r>
              <a:rPr lang="en-US" dirty="0"/>
              <a:t>49 countries from Europe, North and South America, Africa, Asia, Australia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r>
              <a:rPr lang="en-US" dirty="0"/>
              <a:t>No socialist or “transition” countries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r>
              <a:rPr lang="en-US" dirty="0"/>
              <a:t>Countries had at least five domestic nonfinancial publicly traded firms with no government ownership in 1993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F35D803-3CF9-4E37-B790-CC8CC6771F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9/21/2018</a:t>
            </a:r>
            <a:endParaRPr lang="en-US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A38C1945-1E12-411F-99BA-6D7775E567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E52B5-B2C9-4565-9C1C-465E35D6D4CE}" type="slidenum">
              <a:rPr lang="en-US" smtClean="0"/>
              <a:t>7</a:t>
            </a:fld>
            <a:endParaRPr lang="en-US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E1F25876-79D2-462F-9EE8-E4B7966A52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Institutions and Development - Robert Hinz</a:t>
            </a:r>
          </a:p>
        </p:txBody>
      </p:sp>
    </p:spTree>
    <p:extLst>
      <p:ext uri="{BB962C8B-B14F-4D97-AF65-F5344CB8AC3E}">
        <p14:creationId xmlns:p14="http://schemas.microsoft.com/office/powerpoint/2010/main" val="375106916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IV. Data</a:t>
            </a:r>
            <a:br>
              <a:rPr lang="en-US" dirty="0"/>
            </a:br>
            <a:r>
              <a:rPr lang="en-US" sz="3200" dirty="0"/>
              <a:t>2. Variables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data do the authors use?</a:t>
            </a:r>
          </a:p>
          <a:p>
            <a:endParaRPr lang="en-US" dirty="0"/>
          </a:p>
          <a:p>
            <a:pPr lvl="1"/>
            <a:r>
              <a:rPr lang="en-US" dirty="0"/>
              <a:t>Category 1: Shareholder rights</a:t>
            </a:r>
          </a:p>
          <a:p>
            <a:pPr lvl="2"/>
            <a:r>
              <a:rPr lang="en-US" dirty="0"/>
              <a:t>7 different rights</a:t>
            </a:r>
          </a:p>
          <a:p>
            <a:pPr lvl="2"/>
            <a:r>
              <a:rPr lang="en-US" dirty="0"/>
              <a:t>e.g.: one-vote-one-share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Category 2: Creditor rights </a:t>
            </a:r>
          </a:p>
          <a:p>
            <a:pPr lvl="2"/>
            <a:r>
              <a:rPr lang="en-US" dirty="0"/>
              <a:t>4 different rights</a:t>
            </a:r>
          </a:p>
          <a:p>
            <a:pPr lvl="2"/>
            <a:r>
              <a:rPr lang="en-US" dirty="0"/>
              <a:t>e.g.: management does not stay in reorganization</a:t>
            </a:r>
          </a:p>
          <a:p>
            <a:pPr marL="457200" lvl="1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0BBA7D4-DA70-4369-BF49-A55CF7C4DB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9/21/2018</a:t>
            </a:r>
            <a:endParaRPr lang="en-US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42BC0F2B-1C6C-4D09-A7DA-18B23F104A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E52B5-B2C9-4565-9C1C-465E35D6D4CE}" type="slidenum">
              <a:rPr lang="en-US" smtClean="0"/>
              <a:t>8</a:t>
            </a:fld>
            <a:endParaRPr lang="en-US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36D3DAAD-1B16-4888-B7FE-E47568023B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Institutions and Development - Robert Hinz</a:t>
            </a:r>
          </a:p>
        </p:txBody>
      </p:sp>
    </p:spTree>
    <p:extLst>
      <p:ext uri="{BB962C8B-B14F-4D97-AF65-F5344CB8AC3E}">
        <p14:creationId xmlns:p14="http://schemas.microsoft.com/office/powerpoint/2010/main" val="325172610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IV. Data</a:t>
            </a:r>
            <a:br>
              <a:rPr lang="en-US" dirty="0"/>
            </a:br>
            <a:r>
              <a:rPr lang="en-US" sz="3200" dirty="0"/>
              <a:t>2. Variables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data do the authors use?</a:t>
            </a:r>
          </a:p>
          <a:p>
            <a:endParaRPr lang="en-US" dirty="0"/>
          </a:p>
          <a:p>
            <a:pPr lvl="1"/>
            <a:r>
              <a:rPr lang="en-US" dirty="0"/>
              <a:t>Category 3: Quality of legal enforcement and accounting standard</a:t>
            </a:r>
          </a:p>
          <a:p>
            <a:pPr lvl="2"/>
            <a:r>
              <a:rPr lang="en-US" dirty="0"/>
              <a:t>5 + 1 variables</a:t>
            </a:r>
          </a:p>
          <a:p>
            <a:pPr lvl="2"/>
            <a:r>
              <a:rPr lang="en-US" dirty="0"/>
              <a:t>e.g.: risk of expropriation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r>
              <a:rPr lang="en-US" dirty="0"/>
              <a:t>Category 4: Ownership</a:t>
            </a:r>
          </a:p>
          <a:p>
            <a:pPr lvl="2"/>
            <a:r>
              <a:rPr lang="en-US" dirty="0"/>
              <a:t>10 largest, domestic, totally private, publicly traded companies in each country</a:t>
            </a:r>
          </a:p>
          <a:p>
            <a:pPr lvl="2"/>
            <a:r>
              <a:rPr lang="en-US" dirty="0"/>
              <a:t>average and median of the combined ownership stake of the 3 largest shareholders of these companies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4F5017A-98AB-4FE6-96CB-BF668A23AF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9/21/2018</a:t>
            </a:r>
            <a:endParaRPr lang="en-US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5EADFD41-1CFC-4AF3-B971-DE9F27F7C2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E52B5-B2C9-4565-9C1C-465E35D6D4CE}" type="slidenum">
              <a:rPr lang="en-US" smtClean="0"/>
              <a:t>9</a:t>
            </a:fld>
            <a:endParaRPr lang="en-US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35B45AF4-9E7D-435D-9FAF-095FC8582B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Institutions and Development - Robert Hinz</a:t>
            </a:r>
          </a:p>
        </p:txBody>
      </p:sp>
    </p:spTree>
    <p:extLst>
      <p:ext uri="{BB962C8B-B14F-4D97-AF65-F5344CB8AC3E}">
        <p14:creationId xmlns:p14="http://schemas.microsoft.com/office/powerpoint/2010/main" val="260763393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1774</Words>
  <Application>Microsoft Office PowerPoint</Application>
  <PresentationFormat>Breitbild</PresentationFormat>
  <Paragraphs>350</Paragraphs>
  <Slides>30</Slides>
  <Notes>21</Notes>
  <HiddenSlides>1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30</vt:i4>
      </vt:variant>
    </vt:vector>
  </HeadingPairs>
  <TitlesOfParts>
    <vt:vector size="34" baseType="lpstr">
      <vt:lpstr>Arial</vt:lpstr>
      <vt:lpstr>Calibri</vt:lpstr>
      <vt:lpstr>Calibri Light</vt:lpstr>
      <vt:lpstr>Office Theme</vt:lpstr>
      <vt:lpstr>Law and Finance  The Economic Consequences of Legal Origins</vt:lpstr>
      <vt:lpstr>Structure</vt:lpstr>
      <vt:lpstr>I. Summary  1. Question and its importance</vt:lpstr>
      <vt:lpstr>I. Summary 2. Method and main result</vt:lpstr>
      <vt:lpstr>II. Paper’s question and contribution</vt:lpstr>
      <vt:lpstr>III. Details of the paper</vt:lpstr>
      <vt:lpstr>IV. Data 1. Countries</vt:lpstr>
      <vt:lpstr>IV. Data 2. Variables</vt:lpstr>
      <vt:lpstr>IV. Data 2. Variables</vt:lpstr>
      <vt:lpstr>IV. Data 3. Variation and economic theory</vt:lpstr>
      <vt:lpstr>V. Results 1. Investor and creditor rights within the legal families</vt:lpstr>
      <vt:lpstr>V. Results 2. Quality of law enforcement and accounting standards</vt:lpstr>
      <vt:lpstr>V. Results 3. Ownership concentration</vt:lpstr>
      <vt:lpstr>V. Results 4. Summary</vt:lpstr>
      <vt:lpstr>Structure</vt:lpstr>
      <vt:lpstr>The Economic Consequences of Legal Origins (2008) 1. Summary</vt:lpstr>
      <vt:lpstr>II. Explanations of the differences of GB &amp; FRA 1. Revolunary Explanations</vt:lpstr>
      <vt:lpstr>II. Explanations of the differences of GB &amp; FRA 1. Revolunary Explanations</vt:lpstr>
      <vt:lpstr>III. Legal Origin Theory</vt:lpstr>
      <vt:lpstr>IV. Addressed Criticism 1. Reverse causality</vt:lpstr>
      <vt:lpstr>IV. Addressed Criticism 2. Omitted variables</vt:lpstr>
      <vt:lpstr>IV. Addressed Criticism 3. Culture</vt:lpstr>
      <vt:lpstr>IV. Addressed Criticism 4. Politics</vt:lpstr>
      <vt:lpstr>IV. Addressed Criticism 5. History</vt:lpstr>
      <vt:lpstr>IV. Blueprint for policy reform</vt:lpstr>
      <vt:lpstr>V. Main results 1. Four propositions</vt:lpstr>
      <vt:lpstr>V. Main results 2. Recap</vt:lpstr>
      <vt:lpstr>Structure</vt:lpstr>
      <vt:lpstr>C. Criticism </vt:lpstr>
      <vt:lpstr>PowerPoint-Präsentation</vt:lpstr>
    </vt:vector>
  </TitlesOfParts>
  <Company>FRB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page</dc:title>
  <dc:creator>Ralf Meisenzahl</dc:creator>
  <cp:lastModifiedBy>Hinz, Robert</cp:lastModifiedBy>
  <cp:revision>69</cp:revision>
  <dcterms:created xsi:type="dcterms:W3CDTF">2016-11-04T11:50:04Z</dcterms:created>
  <dcterms:modified xsi:type="dcterms:W3CDTF">2018-09-20T22:21:00Z</dcterms:modified>
</cp:coreProperties>
</file>